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
  </p:notesMasterIdLst>
  <p:sldIdLst>
    <p:sldId id="256" r:id="rId2"/>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タイトルなしのセクション" id="{5DB4E01B-1021-417D-83B6-FD12B3A078F7}">
          <p14:sldIdLst>
            <p14:sldId id="256"/>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情報系ユーザ" initials="情報系ユーザ" lastIdx="0" clrIdx="0">
    <p:extLst>
      <p:ext uri="{19B8F6BF-5375-455C-9EA6-DF929625EA0E}">
        <p15:presenceInfo xmlns:p15="http://schemas.microsoft.com/office/powerpoint/2012/main" userId="S-1-5-21-875729524-4149768-1080908518-110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DDFFB"/>
    <a:srgbClr val="F4FF8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3542" autoAdjust="0"/>
  </p:normalViewPr>
  <p:slideViewPr>
    <p:cSldViewPr snapToGrid="0">
      <p:cViewPr>
        <p:scale>
          <a:sx n="80" d="100"/>
          <a:sy n="80" d="100"/>
        </p:scale>
        <p:origin x="1626" y="-4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6247" cy="498328"/>
          </a:xfrm>
          <a:prstGeom prst="rect">
            <a:avLst/>
          </a:prstGeom>
        </p:spPr>
        <p:txBody>
          <a:bodyPr vert="horz" lIns="92079" tIns="46040" rIns="92079" bIns="4604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826" y="0"/>
            <a:ext cx="2946246" cy="498328"/>
          </a:xfrm>
          <a:prstGeom prst="rect">
            <a:avLst/>
          </a:prstGeom>
        </p:spPr>
        <p:txBody>
          <a:bodyPr vert="horz" lIns="92079" tIns="46040" rIns="92079" bIns="46040" rtlCol="0"/>
          <a:lstStyle>
            <a:lvl1pPr algn="r">
              <a:defRPr sz="1200"/>
            </a:lvl1pPr>
          </a:lstStyle>
          <a:p>
            <a:fld id="{9E0A29DE-9552-4C6F-ACA8-A147B8AC88B9}" type="datetimeFigureOut">
              <a:rPr kumimoji="1" lang="ja-JP" altLang="en-US" smtClean="0"/>
              <a:t>2023/2/13</a:t>
            </a:fld>
            <a:endParaRPr kumimoji="1" lang="ja-JP" altLang="en-US"/>
          </a:p>
        </p:txBody>
      </p:sp>
      <p:sp>
        <p:nvSpPr>
          <p:cNvPr id="4" name="スライド イメージ プレースホルダー 3"/>
          <p:cNvSpPr>
            <a:spLocks noGrp="1" noRot="1" noChangeAspect="1"/>
          </p:cNvSpPr>
          <p:nvPr>
            <p:ph type="sldImg" idx="2"/>
          </p:nvPr>
        </p:nvSpPr>
        <p:spPr>
          <a:xfrm>
            <a:off x="2239963" y="1241425"/>
            <a:ext cx="2317750" cy="3349625"/>
          </a:xfrm>
          <a:prstGeom prst="rect">
            <a:avLst/>
          </a:prstGeom>
          <a:noFill/>
          <a:ln w="12700">
            <a:solidFill>
              <a:prstClr val="black"/>
            </a:solidFill>
          </a:ln>
        </p:spPr>
        <p:txBody>
          <a:bodyPr vert="horz" lIns="92079" tIns="46040" rIns="92079" bIns="46040" rtlCol="0" anchor="ctr"/>
          <a:lstStyle/>
          <a:p>
            <a:endParaRPr lang="ja-JP" altLang="en-US"/>
          </a:p>
        </p:txBody>
      </p:sp>
      <p:sp>
        <p:nvSpPr>
          <p:cNvPr id="5" name="ノート プレースホルダー 4"/>
          <p:cNvSpPr>
            <a:spLocks noGrp="1"/>
          </p:cNvSpPr>
          <p:nvPr>
            <p:ph type="body" sz="quarter" idx="3"/>
          </p:nvPr>
        </p:nvSpPr>
        <p:spPr>
          <a:xfrm>
            <a:off x="679290" y="4777247"/>
            <a:ext cx="5439101" cy="3908363"/>
          </a:xfrm>
          <a:prstGeom prst="rect">
            <a:avLst/>
          </a:prstGeom>
        </p:spPr>
        <p:txBody>
          <a:bodyPr vert="horz" lIns="92079" tIns="46040" rIns="92079" bIns="4604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428310"/>
            <a:ext cx="2946247" cy="498328"/>
          </a:xfrm>
          <a:prstGeom prst="rect">
            <a:avLst/>
          </a:prstGeom>
        </p:spPr>
        <p:txBody>
          <a:bodyPr vert="horz" lIns="92079" tIns="46040" rIns="92079" bIns="4604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826" y="9428310"/>
            <a:ext cx="2946246" cy="498328"/>
          </a:xfrm>
          <a:prstGeom prst="rect">
            <a:avLst/>
          </a:prstGeom>
        </p:spPr>
        <p:txBody>
          <a:bodyPr vert="horz" lIns="92079" tIns="46040" rIns="92079" bIns="46040" rtlCol="0" anchor="b"/>
          <a:lstStyle>
            <a:lvl1pPr algn="r">
              <a:defRPr sz="1200"/>
            </a:lvl1pPr>
          </a:lstStyle>
          <a:p>
            <a:fld id="{A53B0FD6-79BB-4F35-BAFC-525167A0800A}" type="slidenum">
              <a:rPr kumimoji="1" lang="ja-JP" altLang="en-US" smtClean="0"/>
              <a:t>‹#›</a:t>
            </a:fld>
            <a:endParaRPr kumimoji="1" lang="ja-JP" altLang="en-US"/>
          </a:p>
        </p:txBody>
      </p:sp>
    </p:spTree>
    <p:extLst>
      <p:ext uri="{BB962C8B-B14F-4D97-AF65-F5344CB8AC3E}">
        <p14:creationId xmlns:p14="http://schemas.microsoft.com/office/powerpoint/2010/main" val="249367534"/>
      </p:ext>
    </p:extLst>
  </p:cSld>
  <p:clrMap bg1="lt1" tx1="dk1" bg2="lt2" tx2="dk2" accent1="accent1" accent2="accent2" accent3="accent3" accent4="accent4" accent5="accent5" accent6="accent6" hlink="hlink" folHlink="folHlink"/>
  <p:notesStyle>
    <a:lvl1pPr marL="0" algn="l" defTabSz="685722" rtl="0" eaLnBrk="1" latinLnBrk="0" hangingPunct="1">
      <a:defRPr kumimoji="1" sz="900" kern="1200">
        <a:solidFill>
          <a:schemeClr val="tx1"/>
        </a:solidFill>
        <a:latin typeface="+mn-lt"/>
        <a:ea typeface="+mn-ea"/>
        <a:cs typeface="+mn-cs"/>
      </a:defRPr>
    </a:lvl1pPr>
    <a:lvl2pPr marL="342861" algn="l" defTabSz="685722" rtl="0" eaLnBrk="1" latinLnBrk="0" hangingPunct="1">
      <a:defRPr kumimoji="1" sz="900" kern="1200">
        <a:solidFill>
          <a:schemeClr val="tx1"/>
        </a:solidFill>
        <a:latin typeface="+mn-lt"/>
        <a:ea typeface="+mn-ea"/>
        <a:cs typeface="+mn-cs"/>
      </a:defRPr>
    </a:lvl2pPr>
    <a:lvl3pPr marL="685722" algn="l" defTabSz="685722" rtl="0" eaLnBrk="1" latinLnBrk="0" hangingPunct="1">
      <a:defRPr kumimoji="1" sz="900" kern="1200">
        <a:solidFill>
          <a:schemeClr val="tx1"/>
        </a:solidFill>
        <a:latin typeface="+mn-lt"/>
        <a:ea typeface="+mn-ea"/>
        <a:cs typeface="+mn-cs"/>
      </a:defRPr>
    </a:lvl3pPr>
    <a:lvl4pPr marL="1028583" algn="l" defTabSz="685722" rtl="0" eaLnBrk="1" latinLnBrk="0" hangingPunct="1">
      <a:defRPr kumimoji="1" sz="900" kern="1200">
        <a:solidFill>
          <a:schemeClr val="tx1"/>
        </a:solidFill>
        <a:latin typeface="+mn-lt"/>
        <a:ea typeface="+mn-ea"/>
        <a:cs typeface="+mn-cs"/>
      </a:defRPr>
    </a:lvl4pPr>
    <a:lvl5pPr marL="1371444" algn="l" defTabSz="685722" rtl="0" eaLnBrk="1" latinLnBrk="0" hangingPunct="1">
      <a:defRPr kumimoji="1" sz="900" kern="1200">
        <a:solidFill>
          <a:schemeClr val="tx1"/>
        </a:solidFill>
        <a:latin typeface="+mn-lt"/>
        <a:ea typeface="+mn-ea"/>
        <a:cs typeface="+mn-cs"/>
      </a:defRPr>
    </a:lvl5pPr>
    <a:lvl6pPr marL="1714305" algn="l" defTabSz="685722" rtl="0" eaLnBrk="1" latinLnBrk="0" hangingPunct="1">
      <a:defRPr kumimoji="1" sz="900" kern="1200">
        <a:solidFill>
          <a:schemeClr val="tx1"/>
        </a:solidFill>
        <a:latin typeface="+mn-lt"/>
        <a:ea typeface="+mn-ea"/>
        <a:cs typeface="+mn-cs"/>
      </a:defRPr>
    </a:lvl6pPr>
    <a:lvl7pPr marL="2057166" algn="l" defTabSz="685722" rtl="0" eaLnBrk="1" latinLnBrk="0" hangingPunct="1">
      <a:defRPr kumimoji="1" sz="900" kern="1200">
        <a:solidFill>
          <a:schemeClr val="tx1"/>
        </a:solidFill>
        <a:latin typeface="+mn-lt"/>
        <a:ea typeface="+mn-ea"/>
        <a:cs typeface="+mn-cs"/>
      </a:defRPr>
    </a:lvl7pPr>
    <a:lvl8pPr marL="2400027" algn="l" defTabSz="685722" rtl="0" eaLnBrk="1" latinLnBrk="0" hangingPunct="1">
      <a:defRPr kumimoji="1" sz="900" kern="1200">
        <a:solidFill>
          <a:schemeClr val="tx1"/>
        </a:solidFill>
        <a:latin typeface="+mn-lt"/>
        <a:ea typeface="+mn-ea"/>
        <a:cs typeface="+mn-cs"/>
      </a:defRPr>
    </a:lvl8pPr>
    <a:lvl9pPr marL="2742888" algn="l" defTabSz="685722" rtl="0" eaLnBrk="1" latinLnBrk="0" hangingPunct="1">
      <a:defRPr kumimoji="1"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2239963" y="1241425"/>
            <a:ext cx="2317750" cy="3349625"/>
          </a:xfrm>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fld id="{A53B0FD6-79BB-4F35-BAFC-525167A0800A}" type="slidenum">
              <a:rPr kumimoji="1" lang="ja-JP" altLang="en-US" smtClean="0"/>
              <a:t>1</a:t>
            </a:fld>
            <a:endParaRPr kumimoji="1" lang="ja-JP" altLang="en-US"/>
          </a:p>
        </p:txBody>
      </p:sp>
    </p:spTree>
    <p:extLst>
      <p:ext uri="{BB962C8B-B14F-4D97-AF65-F5344CB8AC3E}">
        <p14:creationId xmlns:p14="http://schemas.microsoft.com/office/powerpoint/2010/main" val="40853995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6686258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16762763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1819242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5609504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2965976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8036078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33246464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14369221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33495218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126515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C400919E-CE11-41B9-BD5A-FBCDCA7CAEA5}" type="datetimeFigureOut">
              <a:rPr kumimoji="1" lang="ja-JP" altLang="en-US" smtClean="0"/>
              <a:t>2023/2/13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986960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400919E-CE11-41B9-BD5A-FBCDCA7CAEA5}" type="datetimeFigureOut">
              <a:rPr kumimoji="1" lang="ja-JP" altLang="en-US" smtClean="0"/>
              <a:t>2023/2/13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B0E26CF-30B8-42DE-B7FE-0B42226031FA}" type="slidenum">
              <a:rPr kumimoji="1" lang="ja-JP" altLang="en-US" smtClean="0"/>
              <a:t>‹#›</a:t>
            </a:fld>
            <a:endParaRPr kumimoji="1" lang="ja-JP" altLang="en-US"/>
          </a:p>
        </p:txBody>
      </p:sp>
    </p:spTree>
    <p:extLst>
      <p:ext uri="{BB962C8B-B14F-4D97-AF65-F5344CB8AC3E}">
        <p14:creationId xmlns:p14="http://schemas.microsoft.com/office/powerpoint/2010/main" val="261415434"/>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テキスト ボックス 11">
            <a:extLst>
              <a:ext uri="{FF2B5EF4-FFF2-40B4-BE49-F238E27FC236}">
                <a16:creationId xmlns:a16="http://schemas.microsoft.com/office/drawing/2014/main" id="{8CB7A378-8A07-4DA0-8A86-97E75DABB0F9}"/>
              </a:ext>
            </a:extLst>
          </p:cNvPr>
          <p:cNvSpPr txBox="1"/>
          <p:nvPr/>
        </p:nvSpPr>
        <p:spPr>
          <a:xfrm>
            <a:off x="317792" y="4770888"/>
            <a:ext cx="2622884" cy="3216265"/>
          </a:xfrm>
          <a:prstGeom prst="rect">
            <a:avLst/>
          </a:prstGeom>
          <a:noFill/>
        </p:spPr>
        <p:txBody>
          <a:bodyPr wrap="square" rtlCol="0">
            <a:spAutoFit/>
          </a:bodyPr>
          <a:lstStyle/>
          <a:p>
            <a:pPr algn="ctr"/>
            <a:endParaRPr kumimoji="1" lang="en-US" altLang="ja-JP" sz="1100" b="1" spc="600" dirty="0">
              <a:latin typeface="BIZ UDP明朝 Medium" panose="02020500000000000000" pitchFamily="18" charset="-128"/>
              <a:ea typeface="BIZ UDP明朝 Medium" panose="02020500000000000000" pitchFamily="18" charset="-128"/>
            </a:endParaRPr>
          </a:p>
          <a:p>
            <a:r>
              <a:rPr kumimoji="1" lang="ja-JP" altLang="en-US" sz="1000" b="1" dirty="0">
                <a:latin typeface="BIZ UDP明朝 Medium" panose="02020500000000000000" pitchFamily="18" charset="-128"/>
                <a:ea typeface="BIZ UDP明朝 Medium" panose="02020500000000000000" pitchFamily="18" charset="-128"/>
              </a:rPr>
              <a:t>妊娠中から子育てまでの様々なご相談に応じます。</a:t>
            </a:r>
            <a:endParaRPr kumimoji="1" lang="en-US" altLang="ja-JP" sz="1000" b="1" dirty="0">
              <a:latin typeface="BIZ UDP明朝 Medium" panose="02020500000000000000" pitchFamily="18" charset="-128"/>
              <a:ea typeface="BIZ UDP明朝 Medium" panose="02020500000000000000" pitchFamily="18" charset="-128"/>
            </a:endParaRPr>
          </a:p>
          <a:p>
            <a:endParaRPr kumimoji="1" lang="en-US" altLang="ja-JP" sz="105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endParaRPr>
          </a:p>
          <a:p>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妊娠届出時</a:t>
            </a:r>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p>
          <a:p>
            <a:r>
              <a:rPr kumimoji="1" lang="ja-JP" altLang="en-US" sz="1000" dirty="0">
                <a:latin typeface="BIZ UDP明朝 Medium" panose="02020500000000000000" pitchFamily="18" charset="-128"/>
                <a:ea typeface="BIZ UDP明朝 Medium" panose="02020500000000000000" pitchFamily="18" charset="-128"/>
              </a:rPr>
              <a:t>保健師との面談を受け、アンケートを記入していただきます。出産に向けて不安なことを解消しましょう。一緒に妊娠期の過ごし方から出産までの見通しを立てましょう。</a:t>
            </a:r>
            <a:endParaRPr kumimoji="1" lang="en-US" altLang="ja-JP" sz="1000" dirty="0">
              <a:latin typeface="BIZ UDP明朝 Medium" panose="02020500000000000000" pitchFamily="18" charset="-128"/>
              <a:ea typeface="BIZ UDP明朝 Medium" panose="02020500000000000000" pitchFamily="18" charset="-128"/>
            </a:endParaRPr>
          </a:p>
          <a:p>
            <a:endParaRPr kumimoji="1" lang="en-US" altLang="ja-JP" sz="1000" spc="300" dirty="0">
              <a:latin typeface="BIZ UDP明朝 Medium" panose="02020500000000000000" pitchFamily="18" charset="-128"/>
              <a:ea typeface="BIZ UDP明朝 Medium" panose="02020500000000000000" pitchFamily="18" charset="-128"/>
            </a:endParaRPr>
          </a:p>
          <a:p>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妊娠８か月頃</a:t>
            </a:r>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p>
          <a:p>
            <a:r>
              <a:rPr kumimoji="1" lang="ja-JP" altLang="en-US" sz="1000" dirty="0">
                <a:latin typeface="BIZ UDP明朝 Medium" panose="02020500000000000000" pitchFamily="18" charset="-128"/>
                <a:ea typeface="BIZ UDP明朝 Medium" panose="02020500000000000000" pitchFamily="18" charset="-128"/>
              </a:rPr>
              <a:t>アンケートを送付しますので記入後、返送していただきます。希望者は保健師との面談も可能です。</a:t>
            </a:r>
            <a:endParaRPr kumimoji="1" lang="en-US" altLang="ja-JP" sz="1000" dirty="0">
              <a:latin typeface="BIZ UDP明朝 Medium" panose="02020500000000000000" pitchFamily="18" charset="-128"/>
              <a:ea typeface="BIZ UDP明朝 Medium" panose="02020500000000000000" pitchFamily="18" charset="-128"/>
            </a:endParaRPr>
          </a:p>
          <a:p>
            <a:endParaRPr kumimoji="1" lang="en-US" altLang="ja-JP" sz="10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endParaRPr>
          </a:p>
          <a:p>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出生届出後</a:t>
            </a:r>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p>
          <a:p>
            <a:r>
              <a:rPr kumimoji="1" lang="ja-JP" altLang="en-US" sz="1000" dirty="0">
                <a:latin typeface="BIZ UDP明朝 Medium" panose="02020500000000000000" pitchFamily="18" charset="-128"/>
                <a:ea typeface="BIZ UDP明朝 Medium" panose="02020500000000000000" pitchFamily="18" charset="-128"/>
              </a:rPr>
              <a:t>産後のお母さんの体調や赤ちゃんのご様子を伺いに保健師が訪問します。その際もアンケートを記入していただきます。日程についてはお電話にて調整させていただきます。</a:t>
            </a:r>
          </a:p>
        </p:txBody>
      </p:sp>
      <p:sp>
        <p:nvSpPr>
          <p:cNvPr id="18" name="テキスト ボックス 17">
            <a:extLst>
              <a:ext uri="{FF2B5EF4-FFF2-40B4-BE49-F238E27FC236}">
                <a16:creationId xmlns:a16="http://schemas.microsoft.com/office/drawing/2014/main" id="{98C25804-C74F-42EA-8A82-98A230B6460C}"/>
              </a:ext>
            </a:extLst>
          </p:cNvPr>
          <p:cNvSpPr txBox="1"/>
          <p:nvPr/>
        </p:nvSpPr>
        <p:spPr>
          <a:xfrm>
            <a:off x="3748576" y="4770097"/>
            <a:ext cx="2622883" cy="3147015"/>
          </a:xfrm>
          <a:prstGeom prst="rect">
            <a:avLst/>
          </a:prstGeom>
          <a:noFill/>
        </p:spPr>
        <p:txBody>
          <a:bodyPr wrap="square" rtlCol="0">
            <a:spAutoFit/>
          </a:bodyPr>
          <a:lstStyle/>
          <a:p>
            <a:pPr algn="ctr"/>
            <a:endParaRPr kumimoji="1" lang="en-US" altLang="ja-JP" sz="1100" b="1" spc="600" dirty="0">
              <a:latin typeface="BIZ UDP明朝 Medium" panose="02020500000000000000" pitchFamily="18" charset="-128"/>
              <a:ea typeface="BIZ UDP明朝 Medium" panose="02020500000000000000" pitchFamily="18" charset="-128"/>
            </a:endParaRPr>
          </a:p>
          <a:p>
            <a:r>
              <a:rPr kumimoji="1" lang="ja-JP" altLang="en-US" sz="1000" b="1" dirty="0">
                <a:latin typeface="BIZ UDP明朝 Medium" panose="02020500000000000000" pitchFamily="18" charset="-128"/>
                <a:ea typeface="BIZ UDP明朝 Medium" panose="02020500000000000000" pitchFamily="18" charset="-128"/>
              </a:rPr>
              <a:t>経済面での負担を軽減するため給付金を支給します。</a:t>
            </a:r>
            <a:endParaRPr kumimoji="1" lang="en-US" altLang="ja-JP" sz="1000" b="1" dirty="0">
              <a:latin typeface="BIZ UDP明朝 Medium" panose="02020500000000000000" pitchFamily="18" charset="-128"/>
              <a:ea typeface="BIZ UDP明朝 Medium" panose="02020500000000000000" pitchFamily="18" charset="-128"/>
            </a:endParaRPr>
          </a:p>
          <a:p>
            <a:endParaRPr kumimoji="1" lang="en-US" altLang="ja-JP" sz="1050" b="1"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endParaRPr>
          </a:p>
          <a:p>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出産応援給付金</a:t>
            </a:r>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p>
          <a:p>
            <a:r>
              <a:rPr kumimoji="1" lang="ja-JP" altLang="en-US" sz="1000" dirty="0">
                <a:latin typeface="BIZ UDP明朝 Medium" panose="02020500000000000000" pitchFamily="18" charset="-128"/>
                <a:ea typeface="BIZ UDP明朝 Medium" panose="02020500000000000000" pitchFamily="18" charset="-128"/>
              </a:rPr>
              <a:t>対象者：</a:t>
            </a:r>
            <a:r>
              <a:rPr kumimoji="1" lang="ja-JP" altLang="en-US" sz="1000" b="1" dirty="0">
                <a:latin typeface="BIZ UDP明朝 Medium" panose="02020500000000000000" pitchFamily="18" charset="-128"/>
                <a:ea typeface="BIZ UDP明朝 Medium" panose="02020500000000000000" pitchFamily="18" charset="-128"/>
              </a:rPr>
              <a:t>妊婦</a:t>
            </a:r>
            <a:endParaRPr kumimoji="1" lang="en-US" altLang="ja-JP" sz="1000" b="1"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給付額：</a:t>
            </a:r>
            <a:r>
              <a:rPr kumimoji="1" lang="ja-JP" altLang="en-US" sz="1000" b="1" dirty="0">
                <a:latin typeface="BIZ UDP明朝 Medium" panose="02020500000000000000" pitchFamily="18" charset="-128"/>
                <a:ea typeface="BIZ UDP明朝 Medium" panose="02020500000000000000" pitchFamily="18" charset="-128"/>
              </a:rPr>
              <a:t>５万円</a:t>
            </a:r>
            <a:endParaRPr kumimoji="1" lang="en-US" altLang="ja-JP" sz="1000" b="1"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必要書類：</a:t>
            </a:r>
            <a:r>
              <a:rPr kumimoji="1" lang="ja-JP" altLang="en-US" sz="900" dirty="0">
                <a:latin typeface="BIZ UDP明朝 Medium" panose="02020500000000000000" pitchFamily="18" charset="-128"/>
                <a:ea typeface="BIZ UDP明朝 Medium" panose="02020500000000000000" pitchFamily="18" charset="-128"/>
              </a:rPr>
              <a:t>申請書、アンケート、口座振込申出書、　　</a:t>
            </a:r>
            <a:endParaRPr kumimoji="1" lang="en-US" altLang="ja-JP" sz="900" dirty="0">
              <a:latin typeface="BIZ UDP明朝 Medium" panose="02020500000000000000" pitchFamily="18" charset="-128"/>
              <a:ea typeface="BIZ UDP明朝 Medium" panose="02020500000000000000" pitchFamily="18" charset="-128"/>
            </a:endParaRPr>
          </a:p>
          <a:p>
            <a:r>
              <a:rPr kumimoji="1" lang="ja-JP" altLang="en-US" sz="900" dirty="0">
                <a:latin typeface="BIZ UDP明朝 Medium" panose="02020500000000000000" pitchFamily="18" charset="-128"/>
                <a:ea typeface="BIZ UDP明朝 Medium" panose="02020500000000000000" pitchFamily="18" charset="-128"/>
              </a:rPr>
              <a:t>　　　　　　　本人確認書類写し、口座情報が確認で</a:t>
            </a:r>
            <a:endParaRPr kumimoji="1" lang="en-US" altLang="ja-JP" sz="900" dirty="0">
              <a:latin typeface="BIZ UDP明朝 Medium" panose="02020500000000000000" pitchFamily="18" charset="-128"/>
              <a:ea typeface="BIZ UDP明朝 Medium" panose="02020500000000000000" pitchFamily="18" charset="-128"/>
            </a:endParaRPr>
          </a:p>
          <a:p>
            <a:r>
              <a:rPr kumimoji="1" lang="ja-JP" altLang="en-US" sz="900" dirty="0">
                <a:latin typeface="BIZ UDP明朝 Medium" panose="02020500000000000000" pitchFamily="18" charset="-128"/>
                <a:ea typeface="BIZ UDP明朝 Medium" panose="02020500000000000000" pitchFamily="18" charset="-128"/>
              </a:rPr>
              <a:t>　　　　　　　きる書類</a:t>
            </a:r>
            <a:endParaRPr kumimoji="1" lang="en-US" altLang="ja-JP" sz="900" dirty="0">
              <a:latin typeface="BIZ UDP明朝 Medium" panose="02020500000000000000" pitchFamily="18" charset="-128"/>
              <a:ea typeface="BIZ UDP明朝 Medium" panose="02020500000000000000" pitchFamily="18" charset="-128"/>
            </a:endParaRPr>
          </a:p>
          <a:p>
            <a:endParaRPr kumimoji="1" lang="en-US" altLang="ja-JP" sz="100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endParaRPr>
          </a:p>
          <a:p>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r>
              <a:rPr kumimoji="1" lang="ja-JP" altLang="en-US"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子育て応援給付金</a:t>
            </a:r>
            <a:r>
              <a:rPr kumimoji="1" lang="en-US" altLang="ja-JP" sz="1050" b="1" spc="300" dirty="0">
                <a:effectLst>
                  <a:outerShdw blurRad="38100" dist="38100" dir="2700000" algn="tl">
                    <a:srgbClr val="000000">
                      <a:alpha val="43137"/>
                    </a:srgbClr>
                  </a:outerShdw>
                </a:effectLst>
                <a:latin typeface="BIZ UDP明朝 Medium" panose="02020500000000000000" pitchFamily="18" charset="-128"/>
                <a:ea typeface="BIZ UDP明朝 Medium" panose="02020500000000000000" pitchFamily="18" charset="-128"/>
              </a:rPr>
              <a:t>】</a:t>
            </a:r>
          </a:p>
          <a:p>
            <a:r>
              <a:rPr kumimoji="1" lang="ja-JP" altLang="en-US" sz="1000" dirty="0">
                <a:latin typeface="BIZ UDP明朝 Medium" panose="02020500000000000000" pitchFamily="18" charset="-128"/>
                <a:ea typeface="BIZ UDP明朝 Medium" panose="02020500000000000000" pitchFamily="18" charset="-128"/>
              </a:rPr>
              <a:t>対象者：</a:t>
            </a:r>
            <a:r>
              <a:rPr kumimoji="1" lang="ja-JP" altLang="en-US" sz="1000" b="1" dirty="0">
                <a:latin typeface="BIZ UDP明朝 Medium" panose="02020500000000000000" pitchFamily="18" charset="-128"/>
                <a:ea typeface="BIZ UDP明朝 Medium" panose="02020500000000000000" pitchFamily="18" charset="-128"/>
              </a:rPr>
              <a:t>生まれたお子さんの養育者</a:t>
            </a:r>
            <a:endParaRPr kumimoji="1" lang="en-US" altLang="ja-JP" sz="1000" b="1"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給付額：</a:t>
            </a:r>
            <a:r>
              <a:rPr kumimoji="1" lang="ja-JP" altLang="en-US" sz="1000" b="1" dirty="0">
                <a:latin typeface="BIZ UDP明朝 Medium" panose="02020500000000000000" pitchFamily="18" charset="-128"/>
                <a:ea typeface="BIZ UDP明朝 Medium" panose="02020500000000000000" pitchFamily="18" charset="-128"/>
              </a:rPr>
              <a:t>お子さん１人につき５万円</a:t>
            </a:r>
            <a:endParaRPr kumimoji="1" lang="en-US" altLang="ja-JP" sz="1000" b="1"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必要書類：</a:t>
            </a:r>
            <a:r>
              <a:rPr kumimoji="1" lang="ja-JP" altLang="en-US" sz="900" dirty="0">
                <a:latin typeface="BIZ UDP明朝 Medium" panose="02020500000000000000" pitchFamily="18" charset="-128"/>
                <a:ea typeface="BIZ UDP明朝 Medium" panose="02020500000000000000" pitchFamily="18" charset="-128"/>
              </a:rPr>
              <a:t>申請書、アンケート、口座振込申出書、</a:t>
            </a:r>
            <a:endParaRPr kumimoji="1" lang="en-US" altLang="ja-JP" sz="900" dirty="0">
              <a:latin typeface="BIZ UDP明朝 Medium" panose="02020500000000000000" pitchFamily="18" charset="-128"/>
              <a:ea typeface="BIZ UDP明朝 Medium" panose="02020500000000000000" pitchFamily="18" charset="-128"/>
            </a:endParaRPr>
          </a:p>
          <a:p>
            <a:r>
              <a:rPr kumimoji="1" lang="ja-JP" altLang="en-US" sz="900" dirty="0">
                <a:latin typeface="BIZ UDP明朝 Medium" panose="02020500000000000000" pitchFamily="18" charset="-128"/>
                <a:ea typeface="BIZ UDP明朝 Medium" panose="02020500000000000000" pitchFamily="18" charset="-128"/>
              </a:rPr>
              <a:t>　　　　　　　本人確認書類写し、口座情報が確認で</a:t>
            </a:r>
            <a:endParaRPr kumimoji="1" lang="en-US" altLang="ja-JP" sz="900" dirty="0">
              <a:latin typeface="BIZ UDP明朝 Medium" panose="02020500000000000000" pitchFamily="18" charset="-128"/>
              <a:ea typeface="BIZ UDP明朝 Medium" panose="02020500000000000000" pitchFamily="18" charset="-128"/>
            </a:endParaRPr>
          </a:p>
          <a:p>
            <a:r>
              <a:rPr kumimoji="1" lang="ja-JP" altLang="en-US" sz="900" dirty="0">
                <a:latin typeface="BIZ UDP明朝 Medium" panose="02020500000000000000" pitchFamily="18" charset="-128"/>
                <a:ea typeface="BIZ UDP明朝 Medium" panose="02020500000000000000" pitchFamily="18" charset="-128"/>
              </a:rPr>
              <a:t>　　　　　　　きる書類</a:t>
            </a:r>
            <a:endParaRPr kumimoji="1" lang="en-US" altLang="ja-JP" sz="900" dirty="0">
              <a:latin typeface="BIZ UDP明朝 Medium" panose="02020500000000000000" pitchFamily="18" charset="-128"/>
              <a:ea typeface="BIZ UDP明朝 Medium" panose="02020500000000000000" pitchFamily="18" charset="-128"/>
            </a:endParaRPr>
          </a:p>
          <a:p>
            <a:endParaRPr kumimoji="1" lang="en-US" altLang="ja-JP" sz="1000" dirty="0">
              <a:latin typeface="BIZ UDP明朝 Medium" panose="02020500000000000000" pitchFamily="18" charset="-128"/>
              <a:ea typeface="BIZ UDP明朝 Medium" panose="02020500000000000000" pitchFamily="18" charset="-128"/>
            </a:endParaRPr>
          </a:p>
          <a:p>
            <a:r>
              <a:rPr kumimoji="1" lang="en-US" altLang="ja-JP" sz="1000" dirty="0">
                <a:latin typeface="BIZ UDP明朝 Medium" panose="02020500000000000000" pitchFamily="18" charset="-128"/>
                <a:ea typeface="BIZ UDP明朝 Medium" panose="02020500000000000000" pitchFamily="18" charset="-128"/>
              </a:rPr>
              <a:t>※</a:t>
            </a:r>
            <a:r>
              <a:rPr kumimoji="1" lang="ja-JP" altLang="en-US" sz="1000" dirty="0">
                <a:latin typeface="BIZ UDP明朝 Medium" panose="02020500000000000000" pitchFamily="18" charset="-128"/>
                <a:ea typeface="BIZ UDP明朝 Medium" panose="02020500000000000000" pitchFamily="18" charset="-128"/>
              </a:rPr>
              <a:t>申請書を受領してから１か月程度で指定口　　</a:t>
            </a:r>
            <a:endParaRPr kumimoji="1" lang="en-US" altLang="ja-JP" sz="1000" dirty="0">
              <a:latin typeface="BIZ UDP明朝 Medium" panose="02020500000000000000" pitchFamily="18" charset="-128"/>
              <a:ea typeface="BIZ UDP明朝 Medium" panose="02020500000000000000" pitchFamily="18" charset="-128"/>
            </a:endParaRPr>
          </a:p>
          <a:p>
            <a:r>
              <a:rPr kumimoji="1" lang="ja-JP" altLang="en-US" sz="1000" dirty="0">
                <a:latin typeface="BIZ UDP明朝 Medium" panose="02020500000000000000" pitchFamily="18" charset="-128"/>
                <a:ea typeface="BIZ UDP明朝 Medium" panose="02020500000000000000" pitchFamily="18" charset="-128"/>
              </a:rPr>
              <a:t>　 座へ振り込みます。</a:t>
            </a:r>
            <a:endParaRPr kumimoji="1" lang="en-US" altLang="ja-JP" sz="1000" dirty="0">
              <a:latin typeface="BIZ UDP明朝 Medium" panose="02020500000000000000" pitchFamily="18" charset="-128"/>
              <a:ea typeface="BIZ UDP明朝 Medium" panose="02020500000000000000" pitchFamily="18" charset="-128"/>
            </a:endParaRPr>
          </a:p>
        </p:txBody>
      </p:sp>
      <p:sp>
        <p:nvSpPr>
          <p:cNvPr id="24" name="正方形/長方形 23">
            <a:extLst>
              <a:ext uri="{FF2B5EF4-FFF2-40B4-BE49-F238E27FC236}">
                <a16:creationId xmlns:a16="http://schemas.microsoft.com/office/drawing/2014/main" id="{E269DCB4-0BCE-4190-9CEF-CD476A9E9ADD}"/>
              </a:ext>
            </a:extLst>
          </p:cNvPr>
          <p:cNvSpPr/>
          <p:nvPr/>
        </p:nvSpPr>
        <p:spPr>
          <a:xfrm>
            <a:off x="-27257" y="9449124"/>
            <a:ext cx="6858000" cy="456876"/>
          </a:xfrm>
          <a:prstGeom prst="rect">
            <a:avLst/>
          </a:prstGeom>
          <a:solidFill>
            <a:schemeClr val="bg2">
              <a:lumMod val="90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050" b="1" dirty="0">
                <a:solidFill>
                  <a:schemeClr val="tx1"/>
                </a:solidFill>
                <a:latin typeface="BIZ UDP明朝 Medium" panose="02020500000000000000" pitchFamily="18" charset="-128"/>
                <a:ea typeface="BIZ UDP明朝 Medium" panose="02020500000000000000" pitchFamily="18" charset="-128"/>
              </a:rPr>
              <a:t>給付金の詳細については、藤崎町ホームページをご覧ください。</a:t>
            </a:r>
            <a:endParaRPr kumimoji="1" lang="ja-JP" altLang="en-US" sz="3600" b="1" dirty="0">
              <a:solidFill>
                <a:schemeClr val="tx1"/>
              </a:solidFill>
              <a:latin typeface="BIZ UDP明朝 Medium" panose="02020500000000000000" pitchFamily="18" charset="-128"/>
              <a:ea typeface="BIZ UDP明朝 Medium" panose="02020500000000000000" pitchFamily="18" charset="-128"/>
            </a:endParaRPr>
          </a:p>
          <a:p>
            <a:pPr algn="ctr"/>
            <a:r>
              <a:rPr kumimoji="1" lang="en-US" altLang="ja-JP" sz="1050" dirty="0">
                <a:solidFill>
                  <a:schemeClr val="tx1"/>
                </a:solidFill>
                <a:latin typeface="BIZ UDP明朝 Medium" panose="02020500000000000000" pitchFamily="18" charset="-128"/>
                <a:ea typeface="BIZ UDP明朝 Medium" panose="02020500000000000000" pitchFamily="18" charset="-128"/>
              </a:rPr>
              <a:t>【</a:t>
            </a:r>
            <a:r>
              <a:rPr kumimoji="1" lang="ja-JP" altLang="en-US" sz="1050" dirty="0">
                <a:solidFill>
                  <a:schemeClr val="tx1"/>
                </a:solidFill>
                <a:latin typeface="BIZ UDP明朝 Medium" panose="02020500000000000000" pitchFamily="18" charset="-128"/>
                <a:ea typeface="BIZ UDP明朝 Medium" panose="02020500000000000000" pitchFamily="18" charset="-128"/>
              </a:rPr>
              <a:t>お問い合わせ先</a:t>
            </a:r>
            <a:r>
              <a:rPr kumimoji="1" lang="en-US" altLang="ja-JP" sz="1050" dirty="0">
                <a:solidFill>
                  <a:schemeClr val="tx1"/>
                </a:solidFill>
                <a:latin typeface="BIZ UDP明朝 Medium" panose="02020500000000000000" pitchFamily="18" charset="-128"/>
                <a:ea typeface="BIZ UDP明朝 Medium" panose="02020500000000000000" pitchFamily="18" charset="-128"/>
              </a:rPr>
              <a:t>】</a:t>
            </a:r>
            <a:r>
              <a:rPr kumimoji="1" lang="ja-JP" altLang="en-US" sz="1050" dirty="0">
                <a:solidFill>
                  <a:schemeClr val="tx1"/>
                </a:solidFill>
                <a:latin typeface="BIZ UDP明朝 Medium" panose="02020500000000000000" pitchFamily="18" charset="-128"/>
                <a:ea typeface="BIZ UDP明朝 Medium" panose="02020500000000000000" pitchFamily="18" charset="-128"/>
              </a:rPr>
              <a:t>　藤崎町福祉課健康係　ＴＥＬ：</a:t>
            </a:r>
            <a:r>
              <a:rPr kumimoji="1" lang="en-US" altLang="ja-JP" sz="1050" dirty="0">
                <a:solidFill>
                  <a:schemeClr val="tx1"/>
                </a:solidFill>
                <a:latin typeface="BIZ UDP明朝 Medium" panose="02020500000000000000" pitchFamily="18" charset="-128"/>
                <a:ea typeface="BIZ UDP明朝 Medium" panose="02020500000000000000" pitchFamily="18" charset="-128"/>
              </a:rPr>
              <a:t>0172-88-8197</a:t>
            </a:r>
            <a:r>
              <a:rPr kumimoji="1" lang="ja-JP" altLang="en-US" sz="1050" dirty="0">
                <a:solidFill>
                  <a:schemeClr val="tx1"/>
                </a:solidFill>
                <a:latin typeface="BIZ UDP明朝 Medium" panose="02020500000000000000" pitchFamily="18" charset="-128"/>
                <a:ea typeface="BIZ UDP明朝 Medium" panose="02020500000000000000" pitchFamily="18" charset="-128"/>
              </a:rPr>
              <a:t>　</a:t>
            </a:r>
          </a:p>
        </p:txBody>
      </p:sp>
      <p:pic>
        <p:nvPicPr>
          <p:cNvPr id="4" name="図 3">
            <a:extLst>
              <a:ext uri="{FF2B5EF4-FFF2-40B4-BE49-F238E27FC236}">
                <a16:creationId xmlns:a16="http://schemas.microsoft.com/office/drawing/2014/main" id="{38B31420-BAE9-42C7-9282-48863EA1DDE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60366"/>
            <a:ext cx="6858000" cy="4572000"/>
          </a:xfrm>
          <a:prstGeom prst="rect">
            <a:avLst/>
          </a:prstGeom>
        </p:spPr>
      </p:pic>
      <p:sp>
        <p:nvSpPr>
          <p:cNvPr id="8" name="テキスト ボックス 7">
            <a:extLst>
              <a:ext uri="{FF2B5EF4-FFF2-40B4-BE49-F238E27FC236}">
                <a16:creationId xmlns:a16="http://schemas.microsoft.com/office/drawing/2014/main" id="{A69F8F8F-0B05-45D9-BCB1-5BDB2E16868E}"/>
              </a:ext>
            </a:extLst>
          </p:cNvPr>
          <p:cNvSpPr txBox="1"/>
          <p:nvPr/>
        </p:nvSpPr>
        <p:spPr>
          <a:xfrm>
            <a:off x="5335046" y="85348"/>
            <a:ext cx="1169551" cy="4548519"/>
          </a:xfrm>
          <a:prstGeom prst="rect">
            <a:avLst/>
          </a:prstGeom>
          <a:noFill/>
        </p:spPr>
        <p:txBody>
          <a:bodyPr vert="eaVert" wrap="square" rtlCol="0">
            <a:spAutoFit/>
          </a:bodyPr>
          <a:lstStyle/>
          <a:p>
            <a:r>
              <a:rPr kumimoji="1" lang="ja-JP" altLang="en-US" sz="2000" b="1" dirty="0">
                <a:latin typeface="BIZ UDP明朝 Medium" panose="02020500000000000000" pitchFamily="18" charset="-128"/>
                <a:ea typeface="BIZ UDP明朝 Medium" panose="02020500000000000000" pitchFamily="18" charset="-128"/>
              </a:rPr>
              <a:t>　妊娠・出産した方へ</a:t>
            </a:r>
            <a:endParaRPr kumimoji="1" lang="en-US" altLang="ja-JP" sz="2000" b="1" dirty="0">
              <a:latin typeface="BIZ UDP明朝 Medium" panose="02020500000000000000" pitchFamily="18" charset="-128"/>
              <a:ea typeface="BIZ UDP明朝 Medium" panose="02020500000000000000" pitchFamily="18" charset="-128"/>
            </a:endParaRPr>
          </a:p>
          <a:p>
            <a:endParaRPr kumimoji="1" lang="en-US" altLang="ja-JP" sz="2000" b="1" dirty="0">
              <a:latin typeface="BIZ UDP明朝 Medium" panose="02020500000000000000" pitchFamily="18" charset="-128"/>
              <a:ea typeface="BIZ UDP明朝 Medium" panose="02020500000000000000" pitchFamily="18" charset="-128"/>
            </a:endParaRPr>
          </a:p>
          <a:p>
            <a:r>
              <a:rPr kumimoji="1" lang="ja-JP" altLang="en-US" sz="2400" b="1" dirty="0">
                <a:latin typeface="BIZ UDP明朝 Medium" panose="02020500000000000000" pitchFamily="18" charset="-128"/>
                <a:ea typeface="BIZ UDP明朝 Medium" panose="02020500000000000000" pitchFamily="18" charset="-128"/>
              </a:rPr>
              <a:t>ふじさき出産・子育て応援給付金</a:t>
            </a:r>
          </a:p>
        </p:txBody>
      </p:sp>
      <p:sp>
        <p:nvSpPr>
          <p:cNvPr id="10" name="テキスト ボックス 9">
            <a:extLst>
              <a:ext uri="{FF2B5EF4-FFF2-40B4-BE49-F238E27FC236}">
                <a16:creationId xmlns:a16="http://schemas.microsoft.com/office/drawing/2014/main" id="{7517E390-6E21-48B1-9FE6-FAA7DE74E852}"/>
              </a:ext>
            </a:extLst>
          </p:cNvPr>
          <p:cNvSpPr txBox="1"/>
          <p:nvPr/>
        </p:nvSpPr>
        <p:spPr>
          <a:xfrm>
            <a:off x="104182" y="3340050"/>
            <a:ext cx="3793619" cy="1123384"/>
          </a:xfrm>
          <a:prstGeom prst="rect">
            <a:avLst/>
          </a:prstGeom>
          <a:noFill/>
        </p:spPr>
        <p:txBody>
          <a:bodyPr wrap="square" rtlCol="0">
            <a:spAutoFit/>
          </a:bodyPr>
          <a:lstStyle/>
          <a:p>
            <a:r>
              <a:rPr kumimoji="1" lang="ja-JP" altLang="en-US" sz="1400" dirty="0">
                <a:latin typeface="BIZ UDP明朝 Medium" panose="02020500000000000000" pitchFamily="18" charset="-128"/>
                <a:ea typeface="BIZ UDP明朝 Medium" panose="02020500000000000000" pitchFamily="18" charset="-128"/>
              </a:rPr>
              <a:t>●妊娠届出時に面談を受け、申請を行うことで妊婦</a:t>
            </a:r>
            <a:r>
              <a:rPr kumimoji="1" lang="en-US" altLang="ja-JP" sz="1400" dirty="0">
                <a:latin typeface="BIZ UDP明朝 Medium" panose="02020500000000000000" pitchFamily="18" charset="-128"/>
                <a:ea typeface="BIZ UDP明朝 Medium" panose="02020500000000000000" pitchFamily="18" charset="-128"/>
              </a:rPr>
              <a:t>1</a:t>
            </a:r>
            <a:r>
              <a:rPr kumimoji="1" lang="ja-JP" altLang="en-US" sz="1400" dirty="0">
                <a:latin typeface="BIZ UDP明朝 Medium" panose="02020500000000000000" pitchFamily="18" charset="-128"/>
                <a:ea typeface="BIZ UDP明朝 Medium" panose="02020500000000000000" pitchFamily="18" charset="-128"/>
              </a:rPr>
              <a:t>人につき</a:t>
            </a:r>
            <a:r>
              <a:rPr kumimoji="1" lang="ja-JP" altLang="en-US" sz="1400" b="1" dirty="0">
                <a:latin typeface="BIZ UDP明朝 Medium" panose="02020500000000000000" pitchFamily="18" charset="-128"/>
                <a:ea typeface="BIZ UDP明朝 Medium" panose="02020500000000000000" pitchFamily="18" charset="-128"/>
              </a:rPr>
              <a:t>５万円</a:t>
            </a:r>
            <a:endParaRPr kumimoji="1" lang="en-US" altLang="ja-JP" sz="1400" b="1" dirty="0">
              <a:latin typeface="BIZ UDP明朝 Medium" panose="02020500000000000000" pitchFamily="18" charset="-128"/>
              <a:ea typeface="BIZ UDP明朝 Medium" panose="02020500000000000000" pitchFamily="18" charset="-128"/>
            </a:endParaRPr>
          </a:p>
          <a:p>
            <a:endParaRPr kumimoji="1" lang="en-US" altLang="ja-JP" sz="1100" dirty="0">
              <a:latin typeface="BIZ UDP明朝 Medium" panose="02020500000000000000" pitchFamily="18" charset="-128"/>
              <a:ea typeface="BIZ UDP明朝 Medium" panose="02020500000000000000" pitchFamily="18" charset="-128"/>
            </a:endParaRPr>
          </a:p>
          <a:p>
            <a:r>
              <a:rPr kumimoji="1" lang="ja-JP" altLang="en-US" sz="1400" dirty="0">
                <a:latin typeface="BIZ UDP明朝 Medium" panose="02020500000000000000" pitchFamily="18" charset="-128"/>
                <a:ea typeface="BIZ UDP明朝 Medium" panose="02020500000000000000" pitchFamily="18" charset="-128"/>
              </a:rPr>
              <a:t>●出生届出後に面談を受け、申請を行うことで生まれたお子さん</a:t>
            </a:r>
            <a:r>
              <a:rPr kumimoji="1" lang="en-US" altLang="ja-JP" sz="1400" dirty="0">
                <a:latin typeface="BIZ UDP明朝 Medium" panose="02020500000000000000" pitchFamily="18" charset="-128"/>
                <a:ea typeface="BIZ UDP明朝 Medium" panose="02020500000000000000" pitchFamily="18" charset="-128"/>
              </a:rPr>
              <a:t>1</a:t>
            </a:r>
            <a:r>
              <a:rPr kumimoji="1" lang="ja-JP" altLang="en-US" sz="1400" dirty="0">
                <a:latin typeface="BIZ UDP明朝 Medium" panose="02020500000000000000" pitchFamily="18" charset="-128"/>
                <a:ea typeface="BIZ UDP明朝 Medium" panose="02020500000000000000" pitchFamily="18" charset="-128"/>
              </a:rPr>
              <a:t>人につき</a:t>
            </a:r>
            <a:r>
              <a:rPr kumimoji="1" lang="ja-JP" altLang="en-US" sz="1400" b="1" dirty="0">
                <a:latin typeface="BIZ UDP明朝 Medium" panose="02020500000000000000" pitchFamily="18" charset="-128"/>
                <a:ea typeface="BIZ UDP明朝 Medium" panose="02020500000000000000" pitchFamily="18" charset="-128"/>
              </a:rPr>
              <a:t>５万円</a:t>
            </a:r>
          </a:p>
        </p:txBody>
      </p:sp>
      <p:cxnSp>
        <p:nvCxnSpPr>
          <p:cNvPr id="5" name="直線コネクタ 4">
            <a:extLst>
              <a:ext uri="{FF2B5EF4-FFF2-40B4-BE49-F238E27FC236}">
                <a16:creationId xmlns:a16="http://schemas.microsoft.com/office/drawing/2014/main" id="{32B35517-3612-4B3E-90B7-F7D3A19C9796}"/>
              </a:ext>
            </a:extLst>
          </p:cNvPr>
          <p:cNvCxnSpPr>
            <a:cxnSpLocks/>
          </p:cNvCxnSpPr>
          <p:nvPr/>
        </p:nvCxnSpPr>
        <p:spPr>
          <a:xfrm>
            <a:off x="3429000" y="4855112"/>
            <a:ext cx="0" cy="2977362"/>
          </a:xfrm>
          <a:prstGeom prst="line">
            <a:avLst/>
          </a:prstGeom>
          <a:ln>
            <a:solidFill>
              <a:schemeClr val="tx1"/>
            </a:solidFill>
            <a:prstDash val="sysDot"/>
          </a:ln>
        </p:spPr>
        <p:style>
          <a:lnRef idx="1">
            <a:schemeClr val="accent1"/>
          </a:lnRef>
          <a:fillRef idx="0">
            <a:schemeClr val="accent1"/>
          </a:fillRef>
          <a:effectRef idx="0">
            <a:schemeClr val="accent1"/>
          </a:effectRef>
          <a:fontRef idx="minor">
            <a:schemeClr val="tx1"/>
          </a:fontRef>
        </p:style>
      </p:cxnSp>
      <p:sp>
        <p:nvSpPr>
          <p:cNvPr id="7" name="フローチャート: 代替処理 6">
            <a:extLst>
              <a:ext uri="{FF2B5EF4-FFF2-40B4-BE49-F238E27FC236}">
                <a16:creationId xmlns:a16="http://schemas.microsoft.com/office/drawing/2014/main" id="{DAB7C18C-DC5D-42EC-A9CE-2BE1DB4B88A4}"/>
              </a:ext>
            </a:extLst>
          </p:cNvPr>
          <p:cNvSpPr/>
          <p:nvPr/>
        </p:nvSpPr>
        <p:spPr>
          <a:xfrm>
            <a:off x="1692070" y="8361884"/>
            <a:ext cx="910338" cy="964749"/>
          </a:xfrm>
          <a:prstGeom prst="flowChartAlternateProcess">
            <a:avLst/>
          </a:prstGeom>
          <a:solidFill>
            <a:srgbClr val="FDDFF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　　　　　　　　　　　　　　　　　　　　　　　　　　　　　　　　</a:t>
            </a:r>
          </a:p>
        </p:txBody>
      </p:sp>
      <p:sp>
        <p:nvSpPr>
          <p:cNvPr id="16" name="フローチャート: 代替処理 15">
            <a:extLst>
              <a:ext uri="{FF2B5EF4-FFF2-40B4-BE49-F238E27FC236}">
                <a16:creationId xmlns:a16="http://schemas.microsoft.com/office/drawing/2014/main" id="{909A962B-DC57-4038-AFDE-40E788866FAA}"/>
              </a:ext>
            </a:extLst>
          </p:cNvPr>
          <p:cNvSpPr/>
          <p:nvPr/>
        </p:nvSpPr>
        <p:spPr>
          <a:xfrm>
            <a:off x="80815" y="8379727"/>
            <a:ext cx="1322288" cy="964749"/>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t>　</a:t>
            </a:r>
          </a:p>
        </p:txBody>
      </p:sp>
      <p:sp>
        <p:nvSpPr>
          <p:cNvPr id="17" name="フローチャート: 代替処理 16">
            <a:extLst>
              <a:ext uri="{FF2B5EF4-FFF2-40B4-BE49-F238E27FC236}">
                <a16:creationId xmlns:a16="http://schemas.microsoft.com/office/drawing/2014/main" id="{E31652C1-19F6-4F97-826E-17121F3A561D}"/>
              </a:ext>
            </a:extLst>
          </p:cNvPr>
          <p:cNvSpPr/>
          <p:nvPr/>
        </p:nvSpPr>
        <p:spPr>
          <a:xfrm>
            <a:off x="2917476" y="8380923"/>
            <a:ext cx="1108229" cy="964749"/>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9" name="フローチャート: 代替処理 18">
            <a:extLst>
              <a:ext uri="{FF2B5EF4-FFF2-40B4-BE49-F238E27FC236}">
                <a16:creationId xmlns:a16="http://schemas.microsoft.com/office/drawing/2014/main" id="{F250B89D-1488-4F7B-83A1-B7F02A288959}"/>
              </a:ext>
            </a:extLst>
          </p:cNvPr>
          <p:cNvSpPr/>
          <p:nvPr/>
        </p:nvSpPr>
        <p:spPr>
          <a:xfrm>
            <a:off x="4299862" y="8379728"/>
            <a:ext cx="1342949" cy="965944"/>
          </a:xfrm>
          <a:prstGeom prst="flowChartAlternateProcess">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ローチャート: 代替処理 19">
            <a:extLst>
              <a:ext uri="{FF2B5EF4-FFF2-40B4-BE49-F238E27FC236}">
                <a16:creationId xmlns:a16="http://schemas.microsoft.com/office/drawing/2014/main" id="{8B6BB93C-073E-474F-9AA0-4BE57D98186A}"/>
              </a:ext>
            </a:extLst>
          </p:cNvPr>
          <p:cNvSpPr/>
          <p:nvPr/>
        </p:nvSpPr>
        <p:spPr>
          <a:xfrm>
            <a:off x="5896067" y="8379727"/>
            <a:ext cx="868521" cy="941896"/>
          </a:xfrm>
          <a:prstGeom prst="flowChartAlternateProcess">
            <a:avLst/>
          </a:prstGeom>
          <a:solidFill>
            <a:srgbClr val="FDDFFB"/>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a:extLst>
              <a:ext uri="{FF2B5EF4-FFF2-40B4-BE49-F238E27FC236}">
                <a16:creationId xmlns:a16="http://schemas.microsoft.com/office/drawing/2014/main" id="{74A43803-F130-45A1-B568-EBB0996DCF6D}"/>
              </a:ext>
            </a:extLst>
          </p:cNvPr>
          <p:cNvSpPr txBox="1"/>
          <p:nvPr/>
        </p:nvSpPr>
        <p:spPr>
          <a:xfrm>
            <a:off x="106271" y="8414538"/>
            <a:ext cx="1459832" cy="923330"/>
          </a:xfrm>
          <a:prstGeom prst="rect">
            <a:avLst/>
          </a:prstGeom>
          <a:noFill/>
        </p:spPr>
        <p:txBody>
          <a:bodyPr wrap="square" rtlCol="0">
            <a:spAutoFit/>
          </a:bodyPr>
          <a:lstStyle/>
          <a:p>
            <a:r>
              <a:rPr kumimoji="1" lang="ja-JP" altLang="en-US" sz="1200" b="1" dirty="0">
                <a:latin typeface="BIZ UDP明朝 Medium" panose="02020500000000000000" pitchFamily="18" charset="-128"/>
                <a:ea typeface="BIZ UDP明朝 Medium" panose="02020500000000000000" pitchFamily="18" charset="-128"/>
              </a:rPr>
              <a:t>　　妊娠届出時</a:t>
            </a:r>
            <a:endParaRPr kumimoji="1" lang="en-US" altLang="ja-JP" sz="1200" b="1"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１　面　談　　　　　　　　　</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２　アンケート</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３　出産応援給付金</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　　申請</a:t>
            </a:r>
          </a:p>
        </p:txBody>
      </p:sp>
      <p:sp>
        <p:nvSpPr>
          <p:cNvPr id="21" name="テキスト ボックス 20">
            <a:extLst>
              <a:ext uri="{FF2B5EF4-FFF2-40B4-BE49-F238E27FC236}">
                <a16:creationId xmlns:a16="http://schemas.microsoft.com/office/drawing/2014/main" id="{30C14513-FD2C-4C6B-8474-F71739FADB38}"/>
              </a:ext>
            </a:extLst>
          </p:cNvPr>
          <p:cNvSpPr txBox="1"/>
          <p:nvPr/>
        </p:nvSpPr>
        <p:spPr>
          <a:xfrm>
            <a:off x="1621679" y="8569713"/>
            <a:ext cx="1010301" cy="584775"/>
          </a:xfrm>
          <a:prstGeom prst="rect">
            <a:avLst/>
          </a:prstGeom>
          <a:noFill/>
        </p:spPr>
        <p:txBody>
          <a:bodyPr wrap="square" rtlCol="0">
            <a:spAutoFit/>
          </a:bodyPr>
          <a:lstStyle/>
          <a:p>
            <a:pPr algn="ctr"/>
            <a:r>
              <a:rPr kumimoji="1" lang="ja-JP" altLang="en-US" sz="1050" b="1" dirty="0">
                <a:latin typeface="BIZ UDP明朝 Medium" panose="02020500000000000000" pitchFamily="18" charset="-128"/>
                <a:ea typeface="BIZ UDP明朝 Medium" panose="02020500000000000000" pitchFamily="18" charset="-128"/>
              </a:rPr>
              <a:t>出産応援</a:t>
            </a:r>
            <a:endParaRPr kumimoji="1" lang="en-US" altLang="ja-JP" sz="1050" b="1" dirty="0">
              <a:latin typeface="BIZ UDP明朝 Medium" panose="02020500000000000000" pitchFamily="18" charset="-128"/>
              <a:ea typeface="BIZ UDP明朝 Medium" panose="02020500000000000000" pitchFamily="18" charset="-128"/>
            </a:endParaRPr>
          </a:p>
          <a:p>
            <a:pPr algn="ctr"/>
            <a:r>
              <a:rPr kumimoji="1" lang="ja-JP" altLang="en-US" sz="1050" b="1" dirty="0">
                <a:latin typeface="BIZ UDP明朝 Medium" panose="02020500000000000000" pitchFamily="18" charset="-128"/>
                <a:ea typeface="BIZ UDP明朝 Medium" panose="02020500000000000000" pitchFamily="18" charset="-128"/>
              </a:rPr>
              <a:t>給付金</a:t>
            </a:r>
            <a:endParaRPr kumimoji="1" lang="en-US" altLang="ja-JP" sz="1000" b="1" dirty="0">
              <a:latin typeface="BIZ UDP明朝 Medium" panose="02020500000000000000" pitchFamily="18" charset="-128"/>
              <a:ea typeface="BIZ UDP明朝 Medium" panose="02020500000000000000" pitchFamily="18" charset="-128"/>
            </a:endParaRPr>
          </a:p>
          <a:p>
            <a:pPr algn="ctr"/>
            <a:r>
              <a:rPr kumimoji="1" lang="ja-JP" altLang="en-US" sz="1100" b="1" dirty="0">
                <a:latin typeface="BIZ UDP明朝 Medium" panose="02020500000000000000" pitchFamily="18" charset="-128"/>
                <a:ea typeface="BIZ UDP明朝 Medium" panose="02020500000000000000" pitchFamily="18" charset="-128"/>
              </a:rPr>
              <a:t>受　給</a:t>
            </a:r>
            <a:endParaRPr kumimoji="1" lang="ja-JP" altLang="en-US" sz="1000" b="1" dirty="0">
              <a:latin typeface="BIZ UDP明朝 Medium" panose="02020500000000000000" pitchFamily="18" charset="-128"/>
              <a:ea typeface="BIZ UDP明朝 Medium" panose="02020500000000000000" pitchFamily="18" charset="-128"/>
            </a:endParaRPr>
          </a:p>
        </p:txBody>
      </p:sp>
      <p:sp>
        <p:nvSpPr>
          <p:cNvPr id="22" name="テキスト ボックス 21">
            <a:extLst>
              <a:ext uri="{FF2B5EF4-FFF2-40B4-BE49-F238E27FC236}">
                <a16:creationId xmlns:a16="http://schemas.microsoft.com/office/drawing/2014/main" id="{85767BE7-0A7A-4E9B-A6A5-7694375AF77F}"/>
              </a:ext>
            </a:extLst>
          </p:cNvPr>
          <p:cNvSpPr txBox="1"/>
          <p:nvPr/>
        </p:nvSpPr>
        <p:spPr>
          <a:xfrm>
            <a:off x="2945870" y="8459849"/>
            <a:ext cx="1171710" cy="861774"/>
          </a:xfrm>
          <a:prstGeom prst="rect">
            <a:avLst/>
          </a:prstGeom>
          <a:noFill/>
        </p:spPr>
        <p:txBody>
          <a:bodyPr wrap="square" rtlCol="0">
            <a:spAutoFit/>
          </a:bodyPr>
          <a:lstStyle/>
          <a:p>
            <a:r>
              <a:rPr kumimoji="1" lang="ja-JP" altLang="en-US" sz="1050" b="1" dirty="0">
                <a:latin typeface="BIZ UDP明朝 Medium" panose="02020500000000000000" pitchFamily="18" charset="-128"/>
                <a:ea typeface="BIZ UDP明朝 Medium" panose="02020500000000000000" pitchFamily="18" charset="-128"/>
              </a:rPr>
              <a:t> 妊娠８か月頃</a:t>
            </a:r>
            <a:endParaRPr kumimoji="1" lang="en-US" altLang="ja-JP" sz="1050" b="1"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１　アンケート</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２　面談</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　（希望者のみ</a:t>
            </a:r>
            <a:r>
              <a:rPr kumimoji="1" lang="ja-JP" altLang="en-US" sz="1000" dirty="0"/>
              <a:t>）</a:t>
            </a:r>
            <a:endParaRPr kumimoji="1" lang="en-US" altLang="ja-JP" sz="1000" dirty="0"/>
          </a:p>
          <a:p>
            <a:endParaRPr kumimoji="1" lang="en-US" altLang="ja-JP" sz="800" dirty="0"/>
          </a:p>
        </p:txBody>
      </p:sp>
      <p:sp>
        <p:nvSpPr>
          <p:cNvPr id="23" name="テキスト ボックス 22">
            <a:extLst>
              <a:ext uri="{FF2B5EF4-FFF2-40B4-BE49-F238E27FC236}">
                <a16:creationId xmlns:a16="http://schemas.microsoft.com/office/drawing/2014/main" id="{01712AD0-2598-45FC-833F-595902A0F511}"/>
              </a:ext>
            </a:extLst>
          </p:cNvPr>
          <p:cNvSpPr txBox="1"/>
          <p:nvPr/>
        </p:nvSpPr>
        <p:spPr>
          <a:xfrm>
            <a:off x="4269090" y="8444230"/>
            <a:ext cx="1483079" cy="900246"/>
          </a:xfrm>
          <a:prstGeom prst="rect">
            <a:avLst/>
          </a:prstGeom>
          <a:noFill/>
        </p:spPr>
        <p:txBody>
          <a:bodyPr wrap="square" rtlCol="0">
            <a:spAutoFit/>
          </a:bodyPr>
          <a:lstStyle/>
          <a:p>
            <a:r>
              <a:rPr kumimoji="1" lang="ja-JP" altLang="en-US" sz="1050" b="1" dirty="0">
                <a:latin typeface="BIZ UDP明朝 Medium" panose="02020500000000000000" pitchFamily="18" charset="-128"/>
                <a:ea typeface="BIZ UDP明朝 Medium" panose="02020500000000000000" pitchFamily="18" charset="-128"/>
              </a:rPr>
              <a:t>　　　出生届出後</a:t>
            </a:r>
            <a:endParaRPr kumimoji="1" lang="en-US" altLang="ja-JP" sz="1050" b="1" dirty="0">
              <a:latin typeface="BIZ UDP明朝 Medium" panose="02020500000000000000" pitchFamily="18" charset="-128"/>
              <a:ea typeface="BIZ UDP明朝 Medium" panose="02020500000000000000" pitchFamily="18" charset="-128"/>
            </a:endParaRPr>
          </a:p>
          <a:p>
            <a:r>
              <a:rPr kumimoji="1" lang="en-US" altLang="ja-JP" sz="1050" dirty="0">
                <a:latin typeface="BIZ UDP明朝 Medium" panose="02020500000000000000" pitchFamily="18" charset="-128"/>
                <a:ea typeface="BIZ UDP明朝 Medium" panose="02020500000000000000" pitchFamily="18" charset="-128"/>
              </a:rPr>
              <a:t>1</a:t>
            </a:r>
            <a:r>
              <a:rPr kumimoji="1" lang="ja-JP" altLang="en-US" sz="1050" dirty="0">
                <a:latin typeface="BIZ UDP明朝 Medium" panose="02020500000000000000" pitchFamily="18" charset="-128"/>
                <a:ea typeface="BIZ UDP明朝 Medium" panose="02020500000000000000" pitchFamily="18" charset="-128"/>
              </a:rPr>
              <a:t>　面　談</a:t>
            </a:r>
            <a:endParaRPr kumimoji="1" lang="en-US" altLang="ja-JP" sz="1050" dirty="0">
              <a:latin typeface="BIZ UDP明朝 Medium" panose="02020500000000000000" pitchFamily="18" charset="-128"/>
              <a:ea typeface="BIZ UDP明朝 Medium" panose="02020500000000000000" pitchFamily="18" charset="-128"/>
            </a:endParaRPr>
          </a:p>
          <a:p>
            <a:r>
              <a:rPr kumimoji="1" lang="en-US" altLang="ja-JP" sz="1050" dirty="0">
                <a:latin typeface="BIZ UDP明朝 Medium" panose="02020500000000000000" pitchFamily="18" charset="-128"/>
                <a:ea typeface="BIZ UDP明朝 Medium" panose="02020500000000000000" pitchFamily="18" charset="-128"/>
              </a:rPr>
              <a:t>2</a:t>
            </a:r>
            <a:r>
              <a:rPr kumimoji="1" lang="ja-JP" altLang="en-US" sz="1050" dirty="0">
                <a:latin typeface="BIZ UDP明朝 Medium" panose="02020500000000000000" pitchFamily="18" charset="-128"/>
                <a:ea typeface="BIZ UDP明朝 Medium" panose="02020500000000000000" pitchFamily="18" charset="-128"/>
              </a:rPr>
              <a:t>　アンケート</a:t>
            </a:r>
            <a:endParaRPr kumimoji="1" lang="en-US" altLang="ja-JP" sz="1050" dirty="0">
              <a:latin typeface="BIZ UDP明朝 Medium" panose="02020500000000000000" pitchFamily="18" charset="-128"/>
              <a:ea typeface="BIZ UDP明朝 Medium" panose="02020500000000000000" pitchFamily="18" charset="-128"/>
            </a:endParaRPr>
          </a:p>
          <a:p>
            <a:r>
              <a:rPr kumimoji="1" lang="en-US" altLang="ja-JP" sz="1050" dirty="0">
                <a:latin typeface="BIZ UDP明朝 Medium" panose="02020500000000000000" pitchFamily="18" charset="-128"/>
                <a:ea typeface="BIZ UDP明朝 Medium" panose="02020500000000000000" pitchFamily="18" charset="-128"/>
              </a:rPr>
              <a:t>3</a:t>
            </a:r>
            <a:r>
              <a:rPr kumimoji="1" lang="ja-JP" altLang="en-US" sz="1050" dirty="0">
                <a:latin typeface="BIZ UDP明朝 Medium" panose="02020500000000000000" pitchFamily="18" charset="-128"/>
                <a:ea typeface="BIZ UDP明朝 Medium" panose="02020500000000000000" pitchFamily="18" charset="-128"/>
              </a:rPr>
              <a:t>　子育て応援給付金　　</a:t>
            </a:r>
            <a:endParaRPr kumimoji="1" lang="en-US" altLang="ja-JP" sz="1050" dirty="0">
              <a:latin typeface="BIZ UDP明朝 Medium" panose="02020500000000000000" pitchFamily="18" charset="-128"/>
              <a:ea typeface="BIZ UDP明朝 Medium" panose="02020500000000000000" pitchFamily="18" charset="-128"/>
            </a:endParaRPr>
          </a:p>
          <a:p>
            <a:r>
              <a:rPr kumimoji="1" lang="ja-JP" altLang="en-US" sz="1050" dirty="0">
                <a:latin typeface="BIZ UDP明朝 Medium" panose="02020500000000000000" pitchFamily="18" charset="-128"/>
                <a:ea typeface="BIZ UDP明朝 Medium" panose="02020500000000000000" pitchFamily="18" charset="-128"/>
              </a:rPr>
              <a:t>　　申請</a:t>
            </a:r>
            <a:r>
              <a:rPr kumimoji="1" lang="ja-JP" altLang="en-US" sz="1000" dirty="0">
                <a:latin typeface="BIZ UDP明朝 Medium" panose="02020500000000000000" pitchFamily="18" charset="-128"/>
                <a:ea typeface="BIZ UDP明朝 Medium" panose="02020500000000000000" pitchFamily="18" charset="-128"/>
              </a:rPr>
              <a:t>　</a:t>
            </a:r>
            <a:endParaRPr kumimoji="1" lang="en-US" altLang="ja-JP" sz="1000" dirty="0">
              <a:latin typeface="BIZ UDP明朝 Medium" panose="02020500000000000000" pitchFamily="18" charset="-128"/>
              <a:ea typeface="BIZ UDP明朝 Medium" panose="02020500000000000000" pitchFamily="18" charset="-128"/>
            </a:endParaRPr>
          </a:p>
        </p:txBody>
      </p:sp>
      <p:sp>
        <p:nvSpPr>
          <p:cNvPr id="25" name="テキスト ボックス 24">
            <a:extLst>
              <a:ext uri="{FF2B5EF4-FFF2-40B4-BE49-F238E27FC236}">
                <a16:creationId xmlns:a16="http://schemas.microsoft.com/office/drawing/2014/main" id="{2CE5A122-2CE8-471D-BF86-5245260DC1FB}"/>
              </a:ext>
            </a:extLst>
          </p:cNvPr>
          <p:cNvSpPr txBox="1"/>
          <p:nvPr/>
        </p:nvSpPr>
        <p:spPr>
          <a:xfrm>
            <a:off x="5755645" y="8562018"/>
            <a:ext cx="1142216" cy="600164"/>
          </a:xfrm>
          <a:prstGeom prst="rect">
            <a:avLst/>
          </a:prstGeom>
          <a:noFill/>
        </p:spPr>
        <p:txBody>
          <a:bodyPr wrap="square" rtlCol="0">
            <a:spAutoFit/>
          </a:bodyPr>
          <a:lstStyle/>
          <a:p>
            <a:pPr algn="ctr"/>
            <a:r>
              <a:rPr kumimoji="1" lang="ja-JP" altLang="en-US" sz="1050" b="1" dirty="0">
                <a:latin typeface="BIZ UDP明朝 Medium" panose="02020500000000000000" pitchFamily="18" charset="-128"/>
                <a:ea typeface="BIZ UDP明朝 Medium" panose="02020500000000000000" pitchFamily="18" charset="-128"/>
              </a:rPr>
              <a:t>子育て応援</a:t>
            </a:r>
            <a:endParaRPr kumimoji="1" lang="en-US" altLang="ja-JP" sz="1050" b="1" dirty="0">
              <a:latin typeface="BIZ UDP明朝 Medium" panose="02020500000000000000" pitchFamily="18" charset="-128"/>
              <a:ea typeface="BIZ UDP明朝 Medium" panose="02020500000000000000" pitchFamily="18" charset="-128"/>
            </a:endParaRPr>
          </a:p>
          <a:p>
            <a:pPr algn="ctr"/>
            <a:r>
              <a:rPr kumimoji="1" lang="ja-JP" altLang="en-US" sz="1050" b="1" dirty="0">
                <a:latin typeface="BIZ UDP明朝 Medium" panose="02020500000000000000" pitchFamily="18" charset="-128"/>
                <a:ea typeface="BIZ UDP明朝 Medium" panose="02020500000000000000" pitchFamily="18" charset="-128"/>
              </a:rPr>
              <a:t>給付金</a:t>
            </a:r>
            <a:endParaRPr kumimoji="1" lang="en-US" altLang="ja-JP" sz="1050" b="1" dirty="0">
              <a:latin typeface="BIZ UDP明朝 Medium" panose="02020500000000000000" pitchFamily="18" charset="-128"/>
              <a:ea typeface="BIZ UDP明朝 Medium" panose="02020500000000000000" pitchFamily="18" charset="-128"/>
            </a:endParaRPr>
          </a:p>
          <a:p>
            <a:pPr algn="ctr"/>
            <a:r>
              <a:rPr kumimoji="1" lang="ja-JP" altLang="en-US" sz="1200" b="1" dirty="0">
                <a:latin typeface="BIZ UDP明朝 Medium" panose="02020500000000000000" pitchFamily="18" charset="-128"/>
                <a:ea typeface="BIZ UDP明朝 Medium" panose="02020500000000000000" pitchFamily="18" charset="-128"/>
              </a:rPr>
              <a:t>受　給　</a:t>
            </a:r>
            <a:endParaRPr kumimoji="1" lang="en-US" altLang="ja-JP" sz="1200" b="1" dirty="0">
              <a:latin typeface="BIZ UDP明朝 Medium" panose="02020500000000000000" pitchFamily="18" charset="-128"/>
              <a:ea typeface="BIZ UDP明朝 Medium" panose="02020500000000000000" pitchFamily="18" charset="-128"/>
            </a:endParaRPr>
          </a:p>
        </p:txBody>
      </p:sp>
      <p:cxnSp>
        <p:nvCxnSpPr>
          <p:cNvPr id="13" name="直線矢印コネクタ 12">
            <a:extLst>
              <a:ext uri="{FF2B5EF4-FFF2-40B4-BE49-F238E27FC236}">
                <a16:creationId xmlns:a16="http://schemas.microsoft.com/office/drawing/2014/main" id="{4940CD3A-15E8-4DF1-8A63-AFD44DA332DF}"/>
              </a:ext>
            </a:extLst>
          </p:cNvPr>
          <p:cNvCxnSpPr>
            <a:cxnSpLocks/>
          </p:cNvCxnSpPr>
          <p:nvPr/>
        </p:nvCxnSpPr>
        <p:spPr>
          <a:xfrm>
            <a:off x="1435092" y="8827031"/>
            <a:ext cx="246743" cy="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直線矢印コネクタ 28">
            <a:extLst>
              <a:ext uri="{FF2B5EF4-FFF2-40B4-BE49-F238E27FC236}">
                <a16:creationId xmlns:a16="http://schemas.microsoft.com/office/drawing/2014/main" id="{27F2EB90-DE6A-408B-AD29-560A5ED7E52C}"/>
              </a:ext>
            </a:extLst>
          </p:cNvPr>
          <p:cNvCxnSpPr>
            <a:cxnSpLocks/>
          </p:cNvCxnSpPr>
          <p:nvPr/>
        </p:nvCxnSpPr>
        <p:spPr>
          <a:xfrm>
            <a:off x="4051633" y="8830911"/>
            <a:ext cx="256927" cy="62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直線矢印コネクタ 32">
            <a:extLst>
              <a:ext uri="{FF2B5EF4-FFF2-40B4-BE49-F238E27FC236}">
                <a16:creationId xmlns:a16="http://schemas.microsoft.com/office/drawing/2014/main" id="{86B6E779-00BB-4569-AEAD-83C0013A1CD6}"/>
              </a:ext>
            </a:extLst>
          </p:cNvPr>
          <p:cNvCxnSpPr>
            <a:cxnSpLocks/>
          </p:cNvCxnSpPr>
          <p:nvPr/>
        </p:nvCxnSpPr>
        <p:spPr>
          <a:xfrm>
            <a:off x="5632117" y="8836583"/>
            <a:ext cx="256927" cy="62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A18C7F6B-C2E5-4CAC-8E23-9E1920D0D1E7}"/>
              </a:ext>
            </a:extLst>
          </p:cNvPr>
          <p:cNvCxnSpPr>
            <a:cxnSpLocks/>
          </p:cNvCxnSpPr>
          <p:nvPr/>
        </p:nvCxnSpPr>
        <p:spPr>
          <a:xfrm>
            <a:off x="2639945" y="8826895"/>
            <a:ext cx="256927" cy="62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6" name="四角形: 角度付き 5">
            <a:extLst>
              <a:ext uri="{FF2B5EF4-FFF2-40B4-BE49-F238E27FC236}">
                <a16:creationId xmlns:a16="http://schemas.microsoft.com/office/drawing/2014/main" id="{AA6620B9-4756-4C7B-B053-1F7F90496C99}"/>
              </a:ext>
            </a:extLst>
          </p:cNvPr>
          <p:cNvSpPr/>
          <p:nvPr/>
        </p:nvSpPr>
        <p:spPr>
          <a:xfrm>
            <a:off x="967330" y="4649675"/>
            <a:ext cx="1266716" cy="298046"/>
          </a:xfrm>
          <a:prstGeom prst="beve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spc="300" dirty="0">
                <a:solidFill>
                  <a:schemeClr val="tx1"/>
                </a:solidFill>
                <a:latin typeface="BIZ UDP明朝 Medium" panose="02020500000000000000" pitchFamily="18" charset="-128"/>
                <a:ea typeface="BIZ UDP明朝 Medium" panose="02020500000000000000" pitchFamily="18" charset="-128"/>
              </a:rPr>
              <a:t>相談支援</a:t>
            </a:r>
          </a:p>
        </p:txBody>
      </p:sp>
      <p:sp>
        <p:nvSpPr>
          <p:cNvPr id="27" name="四角形: 角度付き 26">
            <a:extLst>
              <a:ext uri="{FF2B5EF4-FFF2-40B4-BE49-F238E27FC236}">
                <a16:creationId xmlns:a16="http://schemas.microsoft.com/office/drawing/2014/main" id="{259063AF-B33D-4BD8-B367-A4EECA3DD852}"/>
              </a:ext>
            </a:extLst>
          </p:cNvPr>
          <p:cNvSpPr/>
          <p:nvPr/>
        </p:nvSpPr>
        <p:spPr>
          <a:xfrm>
            <a:off x="4371256" y="4649675"/>
            <a:ext cx="1411685" cy="298046"/>
          </a:xfrm>
          <a:prstGeom prst="beve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spc="300" dirty="0">
                <a:solidFill>
                  <a:schemeClr val="tx1"/>
                </a:solidFill>
                <a:latin typeface="BIZ UDP明朝 Medium" panose="02020500000000000000" pitchFamily="18" charset="-128"/>
                <a:ea typeface="BIZ UDP明朝 Medium" panose="02020500000000000000" pitchFamily="18" charset="-128"/>
              </a:rPr>
              <a:t>経済的支援</a:t>
            </a:r>
          </a:p>
        </p:txBody>
      </p:sp>
      <p:sp>
        <p:nvSpPr>
          <p:cNvPr id="30" name="四角形: 角度付き 29">
            <a:extLst>
              <a:ext uri="{FF2B5EF4-FFF2-40B4-BE49-F238E27FC236}">
                <a16:creationId xmlns:a16="http://schemas.microsoft.com/office/drawing/2014/main" id="{37BD5149-B827-415A-AB47-7B39A98DEAD9}"/>
              </a:ext>
            </a:extLst>
          </p:cNvPr>
          <p:cNvSpPr/>
          <p:nvPr/>
        </p:nvSpPr>
        <p:spPr>
          <a:xfrm>
            <a:off x="2626521" y="7992562"/>
            <a:ext cx="1732867" cy="334480"/>
          </a:xfrm>
          <a:prstGeom prst="bevel">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spc="300" dirty="0">
                <a:solidFill>
                  <a:schemeClr val="tx1"/>
                </a:solidFill>
                <a:latin typeface="BIZ UDP明朝 Medium" panose="02020500000000000000" pitchFamily="18" charset="-128"/>
                <a:ea typeface="BIZ UDP明朝 Medium" panose="02020500000000000000" pitchFamily="18" charset="-128"/>
              </a:rPr>
              <a:t>支援のながれ</a:t>
            </a:r>
          </a:p>
        </p:txBody>
      </p:sp>
    </p:spTree>
    <p:extLst>
      <p:ext uri="{BB962C8B-B14F-4D97-AF65-F5344CB8AC3E}">
        <p14:creationId xmlns:p14="http://schemas.microsoft.com/office/powerpoint/2010/main" val="740076188"/>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729</TotalTime>
  <Words>238</Words>
  <Application>Microsoft Office PowerPoint</Application>
  <PresentationFormat>A4 210 x 297 mm</PresentationFormat>
  <Paragraphs>64</Paragraphs>
  <Slides>1</Slides>
  <Notes>1</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vt:i4>
      </vt:variant>
    </vt:vector>
  </HeadingPairs>
  <TitlesOfParts>
    <vt:vector size="8" baseType="lpstr">
      <vt:lpstr>BIZ UDP明朝 Medium</vt:lpstr>
      <vt:lpstr>游ゴシック</vt:lpstr>
      <vt:lpstr>游ゴシック Light</vt:lpstr>
      <vt:lpstr>Arial</vt:lpstr>
      <vt:lpstr>Calibri</vt:lpstr>
      <vt:lpstr>Calibri Light</vt:lpstr>
      <vt:lpstr>Office テーマ</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情報系ユーザ</dc:creator>
  <cp:lastModifiedBy>情報系ユーザ</cp:lastModifiedBy>
  <cp:revision>69</cp:revision>
  <cp:lastPrinted>2023-02-13T06:26:56Z</cp:lastPrinted>
  <dcterms:created xsi:type="dcterms:W3CDTF">2023-01-23T02:51:36Z</dcterms:created>
  <dcterms:modified xsi:type="dcterms:W3CDTF">2023-02-13T06:29:09Z</dcterms:modified>
</cp:coreProperties>
</file>