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61" r:id="rId4"/>
    <p:sldId id="262" r:id="rId5"/>
  </p:sldIdLst>
  <p:sldSz cx="6858000" cy="12192000"/>
  <p:notesSz cx="673576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情報系ユーザ" initials="情報系ユーザ" lastIdx="1" clrIdx="0">
    <p:extLst>
      <p:ext uri="{19B8F6BF-5375-455C-9EA6-DF929625EA0E}">
        <p15:presenceInfo xmlns:p15="http://schemas.microsoft.com/office/powerpoint/2012/main" userId="S-1-5-21-875729524-4149768-1080908518-11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7" d="100"/>
          <a:sy n="37" d="100"/>
        </p:scale>
        <p:origin x="25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71A8E-7077-483D-AC49-AC4E7407BF2B}" type="doc">
      <dgm:prSet loTypeId="urn:microsoft.com/office/officeart/2005/8/layout/process2" loCatId="process" qsTypeId="urn:microsoft.com/office/officeart/2005/8/quickstyle/simple1" qsCatId="simple" csTypeId="urn:microsoft.com/office/officeart/2005/8/colors/accent2_5" csCatId="accent2" phldr="1"/>
      <dgm:spPr/>
    </dgm:pt>
    <dgm:pt modelId="{97EBD0CB-4BC7-4485-8E37-9A7F7571281F}">
      <dgm:prSet phldrT="[テキスト]" custT="1"/>
      <dgm:spPr/>
      <dgm:t>
        <a:bodyPr/>
        <a:lstStyle/>
        <a:p>
          <a:r>
            <a:rPr lang="ja-JP" altLang="en-US" sz="2000" dirty="0">
              <a:solidFill>
                <a:schemeClr val="tx1"/>
              </a:solidFill>
            </a:rPr>
            <a:t>申　請</a:t>
          </a:r>
          <a:endParaRPr lang="ja-JP" altLang="en-US" sz="2400" dirty="0">
            <a:solidFill>
              <a:schemeClr val="tx1"/>
            </a:solidFill>
          </a:endParaRPr>
        </a:p>
      </dgm:t>
    </dgm:pt>
    <dgm:pt modelId="{772D4E5E-EFD0-4D58-8408-E03BBA078B0B}" type="parTrans" cxnId="{EEF1CAEF-C409-499E-A41C-61CCCDE98C30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C00FF3CF-9C83-42B9-8AC2-A6EC126A5D9C}" type="sibTrans" cxnId="{EEF1CAEF-C409-499E-A41C-61CCCDE98C30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C9695471-C2A1-40D0-9FB2-FF4794DF9F5E}">
      <dgm:prSet phldrT="[テキスト]" custT="1"/>
      <dgm:spPr/>
      <dgm:t>
        <a:bodyPr/>
        <a:lstStyle/>
        <a:p>
          <a:r>
            <a:rPr lang="ja-JP" altLang="en-US" sz="2000" dirty="0">
              <a:solidFill>
                <a:schemeClr val="tx1"/>
              </a:solidFill>
            </a:rPr>
            <a:t>利用の決定</a:t>
          </a:r>
        </a:p>
      </dgm:t>
    </dgm:pt>
    <dgm:pt modelId="{2442BD31-6A7A-4710-BA3F-C7777122BDEE}" type="parTrans" cxnId="{7C60099E-1DB5-40D8-B979-140C56DD6CD2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C628B34A-8054-48D7-BD76-16F0214766DD}" type="sibTrans" cxnId="{7C60099E-1DB5-40D8-B979-140C56DD6CD2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5A9C6AEA-2138-4247-835E-C37C35FA0A86}">
      <dgm:prSet phldrT="[テキスト]" custT="1"/>
      <dgm:spPr/>
      <dgm:t>
        <a:bodyPr/>
        <a:lstStyle/>
        <a:p>
          <a:r>
            <a:rPr lang="ja-JP" altLang="en-US" sz="2000" dirty="0">
              <a:solidFill>
                <a:schemeClr val="tx1"/>
              </a:solidFill>
            </a:rPr>
            <a:t>利用開始</a:t>
          </a:r>
        </a:p>
      </dgm:t>
    </dgm:pt>
    <dgm:pt modelId="{E2D72781-2729-4D2C-90A0-DB78C787EF5F}" type="parTrans" cxnId="{4DD8A863-3636-42C1-80C6-BD0B4E759855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AC928607-9D0D-43DE-B4AE-BBE8930BC073}" type="sibTrans" cxnId="{4DD8A863-3636-42C1-80C6-BD0B4E759855}">
      <dgm:prSet/>
      <dgm:spPr/>
      <dgm:t>
        <a:bodyPr/>
        <a:lstStyle/>
        <a:p>
          <a:endParaRPr lang="ja-JP" altLang="en-US">
            <a:solidFill>
              <a:schemeClr val="tx1"/>
            </a:solidFill>
          </a:endParaRPr>
        </a:p>
      </dgm:t>
    </dgm:pt>
    <dgm:pt modelId="{12D653E9-823F-4ED7-AA5A-FE18D50A4968}">
      <dgm:prSet custT="1"/>
      <dgm:spPr/>
      <dgm:t>
        <a:bodyPr/>
        <a:lstStyle/>
        <a:p>
          <a:r>
            <a:rPr kumimoji="1" lang="ja-JP" altLang="en-US" sz="2000" dirty="0">
              <a:solidFill>
                <a:schemeClr val="tx1"/>
              </a:solidFill>
            </a:rPr>
            <a:t>登録料支払い</a:t>
          </a:r>
        </a:p>
      </dgm:t>
    </dgm:pt>
    <dgm:pt modelId="{4A55E945-7CA6-4609-A2E1-74CA4AAFBA6C}" type="parTrans" cxnId="{1ECEA646-C777-4355-8538-5822A7BD53B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D100862-64B4-4984-B032-37FE166246CB}" type="sibTrans" cxnId="{1ECEA646-C777-4355-8538-5822A7BD53B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85C6A3-1D74-4228-93A8-F2E7DE7A1888}" type="pres">
      <dgm:prSet presAssocID="{83D71A8E-7077-483D-AC49-AC4E7407BF2B}" presName="linearFlow" presStyleCnt="0">
        <dgm:presLayoutVars>
          <dgm:resizeHandles val="exact"/>
        </dgm:presLayoutVars>
      </dgm:prSet>
      <dgm:spPr/>
    </dgm:pt>
    <dgm:pt modelId="{32703416-4091-48BD-8C7F-3949BDABB6A8}" type="pres">
      <dgm:prSet presAssocID="{97EBD0CB-4BC7-4485-8E37-9A7F7571281F}" presName="node" presStyleLbl="node1" presStyleIdx="0" presStyleCnt="4" custLinFactY="-59072" custLinFactNeighborX="10960" custLinFactNeighborY="-100000">
        <dgm:presLayoutVars>
          <dgm:bulletEnabled val="1"/>
        </dgm:presLayoutVars>
      </dgm:prSet>
      <dgm:spPr/>
    </dgm:pt>
    <dgm:pt modelId="{89DCEB83-6B67-4680-8C35-079DF2285018}" type="pres">
      <dgm:prSet presAssocID="{C00FF3CF-9C83-42B9-8AC2-A6EC126A5D9C}" presName="sibTrans" presStyleLbl="sibTrans2D1" presStyleIdx="0" presStyleCnt="3"/>
      <dgm:spPr/>
    </dgm:pt>
    <dgm:pt modelId="{611BF29A-3F18-4F31-B4F9-4D2F343C598F}" type="pres">
      <dgm:prSet presAssocID="{C00FF3CF-9C83-42B9-8AC2-A6EC126A5D9C}" presName="connectorText" presStyleLbl="sibTrans2D1" presStyleIdx="0" presStyleCnt="3"/>
      <dgm:spPr/>
    </dgm:pt>
    <dgm:pt modelId="{6555F42D-B46C-466B-967C-A7C2197F70B9}" type="pres">
      <dgm:prSet presAssocID="{C9695471-C2A1-40D0-9FB2-FF4794DF9F5E}" presName="node" presStyleLbl="node1" presStyleIdx="1" presStyleCnt="4">
        <dgm:presLayoutVars>
          <dgm:bulletEnabled val="1"/>
        </dgm:presLayoutVars>
      </dgm:prSet>
      <dgm:spPr/>
    </dgm:pt>
    <dgm:pt modelId="{C693157F-5A64-4261-ACEB-49EBAA1B39FE}" type="pres">
      <dgm:prSet presAssocID="{C628B34A-8054-48D7-BD76-16F0214766DD}" presName="sibTrans" presStyleLbl="sibTrans2D1" presStyleIdx="1" presStyleCnt="3"/>
      <dgm:spPr/>
    </dgm:pt>
    <dgm:pt modelId="{90A0E1B0-AA6C-4772-BC8B-5B04FB427204}" type="pres">
      <dgm:prSet presAssocID="{C628B34A-8054-48D7-BD76-16F0214766DD}" presName="connectorText" presStyleLbl="sibTrans2D1" presStyleIdx="1" presStyleCnt="3"/>
      <dgm:spPr/>
    </dgm:pt>
    <dgm:pt modelId="{01C414F5-A21B-467E-8B09-50D28148BBCE}" type="pres">
      <dgm:prSet presAssocID="{12D653E9-823F-4ED7-AA5A-FE18D50A4968}" presName="node" presStyleLbl="node1" presStyleIdx="2" presStyleCnt="4">
        <dgm:presLayoutVars>
          <dgm:bulletEnabled val="1"/>
        </dgm:presLayoutVars>
      </dgm:prSet>
      <dgm:spPr/>
    </dgm:pt>
    <dgm:pt modelId="{10FC46C1-9A90-4646-ABB6-BE6837D0FD2F}" type="pres">
      <dgm:prSet presAssocID="{AD100862-64B4-4984-B032-37FE166246CB}" presName="sibTrans" presStyleLbl="sibTrans2D1" presStyleIdx="2" presStyleCnt="3"/>
      <dgm:spPr/>
    </dgm:pt>
    <dgm:pt modelId="{A1F27FB7-07C4-4A81-B981-48059A6C4AC6}" type="pres">
      <dgm:prSet presAssocID="{AD100862-64B4-4984-B032-37FE166246CB}" presName="connectorText" presStyleLbl="sibTrans2D1" presStyleIdx="2" presStyleCnt="3"/>
      <dgm:spPr/>
    </dgm:pt>
    <dgm:pt modelId="{5BFB4C50-D138-4B35-BCDD-0E2BF4A03B2F}" type="pres">
      <dgm:prSet presAssocID="{5A9C6AEA-2138-4247-835E-C37C35FA0A86}" presName="node" presStyleLbl="node1" presStyleIdx="3" presStyleCnt="4">
        <dgm:presLayoutVars>
          <dgm:bulletEnabled val="1"/>
        </dgm:presLayoutVars>
      </dgm:prSet>
      <dgm:spPr/>
    </dgm:pt>
  </dgm:ptLst>
  <dgm:cxnLst>
    <dgm:cxn modelId="{2944E409-D434-447A-92DC-C1E7FF0F6158}" type="presOf" srcId="{C628B34A-8054-48D7-BD76-16F0214766DD}" destId="{C693157F-5A64-4261-ACEB-49EBAA1B39FE}" srcOrd="0" destOrd="0" presId="urn:microsoft.com/office/officeart/2005/8/layout/process2"/>
    <dgm:cxn modelId="{F53F881B-01E3-4957-AF08-359642FD7F6C}" type="presOf" srcId="{C628B34A-8054-48D7-BD76-16F0214766DD}" destId="{90A0E1B0-AA6C-4772-BC8B-5B04FB427204}" srcOrd="1" destOrd="0" presId="urn:microsoft.com/office/officeart/2005/8/layout/process2"/>
    <dgm:cxn modelId="{2BE6035B-7ED0-420B-A48E-C00FC75007BE}" type="presOf" srcId="{AD100862-64B4-4984-B032-37FE166246CB}" destId="{10FC46C1-9A90-4646-ABB6-BE6837D0FD2F}" srcOrd="0" destOrd="0" presId="urn:microsoft.com/office/officeart/2005/8/layout/process2"/>
    <dgm:cxn modelId="{4DD8A863-3636-42C1-80C6-BD0B4E759855}" srcId="{83D71A8E-7077-483D-AC49-AC4E7407BF2B}" destId="{5A9C6AEA-2138-4247-835E-C37C35FA0A86}" srcOrd="3" destOrd="0" parTransId="{E2D72781-2729-4D2C-90A0-DB78C787EF5F}" sibTransId="{AC928607-9D0D-43DE-B4AE-BBE8930BC073}"/>
    <dgm:cxn modelId="{70DBCB43-74AB-423F-B82F-D16630FCF746}" type="presOf" srcId="{C00FF3CF-9C83-42B9-8AC2-A6EC126A5D9C}" destId="{611BF29A-3F18-4F31-B4F9-4D2F343C598F}" srcOrd="1" destOrd="0" presId="urn:microsoft.com/office/officeart/2005/8/layout/process2"/>
    <dgm:cxn modelId="{1ECEA646-C777-4355-8538-5822A7BD53BA}" srcId="{83D71A8E-7077-483D-AC49-AC4E7407BF2B}" destId="{12D653E9-823F-4ED7-AA5A-FE18D50A4968}" srcOrd="2" destOrd="0" parTransId="{4A55E945-7CA6-4609-A2E1-74CA4AAFBA6C}" sibTransId="{AD100862-64B4-4984-B032-37FE166246CB}"/>
    <dgm:cxn modelId="{CAD6106D-7EAF-4B24-8DB1-79C85DE5A0F2}" type="presOf" srcId="{5A9C6AEA-2138-4247-835E-C37C35FA0A86}" destId="{5BFB4C50-D138-4B35-BCDD-0E2BF4A03B2F}" srcOrd="0" destOrd="0" presId="urn:microsoft.com/office/officeart/2005/8/layout/process2"/>
    <dgm:cxn modelId="{15ED6188-2495-45B5-90E2-6C9D3E78F95B}" type="presOf" srcId="{C00FF3CF-9C83-42B9-8AC2-A6EC126A5D9C}" destId="{89DCEB83-6B67-4680-8C35-079DF2285018}" srcOrd="0" destOrd="0" presId="urn:microsoft.com/office/officeart/2005/8/layout/process2"/>
    <dgm:cxn modelId="{7C60099E-1DB5-40D8-B979-140C56DD6CD2}" srcId="{83D71A8E-7077-483D-AC49-AC4E7407BF2B}" destId="{C9695471-C2A1-40D0-9FB2-FF4794DF9F5E}" srcOrd="1" destOrd="0" parTransId="{2442BD31-6A7A-4710-BA3F-C7777122BDEE}" sibTransId="{C628B34A-8054-48D7-BD76-16F0214766DD}"/>
    <dgm:cxn modelId="{AAFBB79F-485D-4478-975E-A9B1B2CCA0BD}" type="presOf" srcId="{97EBD0CB-4BC7-4485-8E37-9A7F7571281F}" destId="{32703416-4091-48BD-8C7F-3949BDABB6A8}" srcOrd="0" destOrd="0" presId="urn:microsoft.com/office/officeart/2005/8/layout/process2"/>
    <dgm:cxn modelId="{3B25C5A0-4E74-45CC-9121-7281168F69D4}" type="presOf" srcId="{C9695471-C2A1-40D0-9FB2-FF4794DF9F5E}" destId="{6555F42D-B46C-466B-967C-A7C2197F70B9}" srcOrd="0" destOrd="0" presId="urn:microsoft.com/office/officeart/2005/8/layout/process2"/>
    <dgm:cxn modelId="{0B5D60AA-CF97-4678-84D5-D2F9CBF6125E}" type="presOf" srcId="{12D653E9-823F-4ED7-AA5A-FE18D50A4968}" destId="{01C414F5-A21B-467E-8B09-50D28148BBCE}" srcOrd="0" destOrd="0" presId="urn:microsoft.com/office/officeart/2005/8/layout/process2"/>
    <dgm:cxn modelId="{2A1E3BC5-77FA-44BE-A7D1-AA57B9B645E3}" type="presOf" srcId="{AD100862-64B4-4984-B032-37FE166246CB}" destId="{A1F27FB7-07C4-4A81-B981-48059A6C4AC6}" srcOrd="1" destOrd="0" presId="urn:microsoft.com/office/officeart/2005/8/layout/process2"/>
    <dgm:cxn modelId="{B83971E5-BE01-499A-9E24-FE442C523EC7}" type="presOf" srcId="{83D71A8E-7077-483D-AC49-AC4E7407BF2B}" destId="{6D85C6A3-1D74-4228-93A8-F2E7DE7A1888}" srcOrd="0" destOrd="0" presId="urn:microsoft.com/office/officeart/2005/8/layout/process2"/>
    <dgm:cxn modelId="{EEF1CAEF-C409-499E-A41C-61CCCDE98C30}" srcId="{83D71A8E-7077-483D-AC49-AC4E7407BF2B}" destId="{97EBD0CB-4BC7-4485-8E37-9A7F7571281F}" srcOrd="0" destOrd="0" parTransId="{772D4E5E-EFD0-4D58-8408-E03BBA078B0B}" sibTransId="{C00FF3CF-9C83-42B9-8AC2-A6EC126A5D9C}"/>
    <dgm:cxn modelId="{687B2661-110F-4A51-9F09-1E6CEA10B420}" type="presParOf" srcId="{6D85C6A3-1D74-4228-93A8-F2E7DE7A1888}" destId="{32703416-4091-48BD-8C7F-3949BDABB6A8}" srcOrd="0" destOrd="0" presId="urn:microsoft.com/office/officeart/2005/8/layout/process2"/>
    <dgm:cxn modelId="{63181694-D82E-4491-A414-57EC81DF54FD}" type="presParOf" srcId="{6D85C6A3-1D74-4228-93A8-F2E7DE7A1888}" destId="{89DCEB83-6B67-4680-8C35-079DF2285018}" srcOrd="1" destOrd="0" presId="urn:microsoft.com/office/officeart/2005/8/layout/process2"/>
    <dgm:cxn modelId="{2CCA3379-EA9C-41B3-9C69-5B6AE86046BF}" type="presParOf" srcId="{89DCEB83-6B67-4680-8C35-079DF2285018}" destId="{611BF29A-3F18-4F31-B4F9-4D2F343C598F}" srcOrd="0" destOrd="0" presId="urn:microsoft.com/office/officeart/2005/8/layout/process2"/>
    <dgm:cxn modelId="{87846AB3-84D4-4C2C-9CF8-CE0073044D5B}" type="presParOf" srcId="{6D85C6A3-1D74-4228-93A8-F2E7DE7A1888}" destId="{6555F42D-B46C-466B-967C-A7C2197F70B9}" srcOrd="2" destOrd="0" presId="urn:microsoft.com/office/officeart/2005/8/layout/process2"/>
    <dgm:cxn modelId="{DF57848F-3909-4F64-82A1-4987B378A913}" type="presParOf" srcId="{6D85C6A3-1D74-4228-93A8-F2E7DE7A1888}" destId="{C693157F-5A64-4261-ACEB-49EBAA1B39FE}" srcOrd="3" destOrd="0" presId="urn:microsoft.com/office/officeart/2005/8/layout/process2"/>
    <dgm:cxn modelId="{3CF08F5D-4F00-48DC-A576-AA2AEFA64FF2}" type="presParOf" srcId="{C693157F-5A64-4261-ACEB-49EBAA1B39FE}" destId="{90A0E1B0-AA6C-4772-BC8B-5B04FB427204}" srcOrd="0" destOrd="0" presId="urn:microsoft.com/office/officeart/2005/8/layout/process2"/>
    <dgm:cxn modelId="{B253A4F1-D5FB-467E-B464-1BBE6B1B03D4}" type="presParOf" srcId="{6D85C6A3-1D74-4228-93A8-F2E7DE7A1888}" destId="{01C414F5-A21B-467E-8B09-50D28148BBCE}" srcOrd="4" destOrd="0" presId="urn:microsoft.com/office/officeart/2005/8/layout/process2"/>
    <dgm:cxn modelId="{518C6F77-4745-4975-AE2D-F39593541E65}" type="presParOf" srcId="{6D85C6A3-1D74-4228-93A8-F2E7DE7A1888}" destId="{10FC46C1-9A90-4646-ABB6-BE6837D0FD2F}" srcOrd="5" destOrd="0" presId="urn:microsoft.com/office/officeart/2005/8/layout/process2"/>
    <dgm:cxn modelId="{3F68F8E9-9904-4920-8FAD-23DE705DE48F}" type="presParOf" srcId="{10FC46C1-9A90-4646-ABB6-BE6837D0FD2F}" destId="{A1F27FB7-07C4-4A81-B981-48059A6C4AC6}" srcOrd="0" destOrd="0" presId="urn:microsoft.com/office/officeart/2005/8/layout/process2"/>
    <dgm:cxn modelId="{FA50ADC2-4335-43FF-B1CF-87CEFD83DFB5}" type="presParOf" srcId="{6D85C6A3-1D74-4228-93A8-F2E7DE7A1888}" destId="{5BFB4C50-D138-4B35-BCDD-0E2BF4A03B2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03416-4091-48BD-8C7F-3949BDABB6A8}">
      <dsp:nvSpPr>
        <dsp:cNvPr id="0" name=""/>
        <dsp:cNvSpPr/>
      </dsp:nvSpPr>
      <dsp:spPr>
        <a:xfrm>
          <a:off x="24582" y="0"/>
          <a:ext cx="1990456" cy="110580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solidFill>
                <a:schemeClr val="tx1"/>
              </a:solidFill>
            </a:rPr>
            <a:t>申　請</a:t>
          </a:r>
          <a:endParaRPr lang="ja-JP" altLang="en-US" sz="2400" kern="1200" dirty="0">
            <a:solidFill>
              <a:schemeClr val="tx1"/>
            </a:solidFill>
          </a:endParaRPr>
        </a:p>
      </dsp:txBody>
      <dsp:txXfrm>
        <a:off x="56970" y="32388"/>
        <a:ext cx="1925680" cy="1041033"/>
      </dsp:txXfrm>
    </dsp:sp>
    <dsp:sp modelId="{89DCEB83-6B67-4680-8C35-079DF2285018}">
      <dsp:nvSpPr>
        <dsp:cNvPr id="0" name=""/>
        <dsp:cNvSpPr/>
      </dsp:nvSpPr>
      <dsp:spPr>
        <a:xfrm rot="5425428">
          <a:off x="805205" y="1134940"/>
          <a:ext cx="416919" cy="497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>
            <a:solidFill>
              <a:schemeClr val="tx1"/>
            </a:solidFill>
          </a:endParaRPr>
        </a:p>
      </dsp:txBody>
      <dsp:txXfrm rot="-5400000">
        <a:off x="864844" y="1175289"/>
        <a:ext cx="298568" cy="291843"/>
      </dsp:txXfrm>
    </dsp:sp>
    <dsp:sp modelId="{6555F42D-B46C-466B-967C-A7C2197F70B9}">
      <dsp:nvSpPr>
        <dsp:cNvPr id="0" name=""/>
        <dsp:cNvSpPr/>
      </dsp:nvSpPr>
      <dsp:spPr>
        <a:xfrm>
          <a:off x="12291" y="1661686"/>
          <a:ext cx="1990456" cy="110580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solidFill>
                <a:schemeClr val="tx1"/>
              </a:solidFill>
            </a:rPr>
            <a:t>利用の決定</a:t>
          </a:r>
        </a:p>
      </dsp:txBody>
      <dsp:txXfrm>
        <a:off x="44679" y="1694074"/>
        <a:ext cx="1925680" cy="1041033"/>
      </dsp:txXfrm>
    </dsp:sp>
    <dsp:sp modelId="{C693157F-5A64-4261-ACEB-49EBAA1B39FE}">
      <dsp:nvSpPr>
        <dsp:cNvPr id="0" name=""/>
        <dsp:cNvSpPr/>
      </dsp:nvSpPr>
      <dsp:spPr>
        <a:xfrm rot="5400000">
          <a:off x="800180" y="2795140"/>
          <a:ext cx="414678" cy="497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87340"/>
            <a:satOff val="204"/>
            <a:lumOff val="160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>
            <a:solidFill>
              <a:schemeClr val="tx1"/>
            </a:solidFill>
          </a:endParaRPr>
        </a:p>
      </dsp:txBody>
      <dsp:txXfrm rot="-5400000">
        <a:off x="858236" y="2836608"/>
        <a:ext cx="298568" cy="290275"/>
      </dsp:txXfrm>
    </dsp:sp>
    <dsp:sp modelId="{01C414F5-A21B-467E-8B09-50D28148BBCE}">
      <dsp:nvSpPr>
        <dsp:cNvPr id="0" name=""/>
        <dsp:cNvSpPr/>
      </dsp:nvSpPr>
      <dsp:spPr>
        <a:xfrm>
          <a:off x="12291" y="3320400"/>
          <a:ext cx="1990456" cy="110580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>
              <a:solidFill>
                <a:schemeClr val="tx1"/>
              </a:solidFill>
            </a:rPr>
            <a:t>登録料支払い</a:t>
          </a:r>
        </a:p>
      </dsp:txBody>
      <dsp:txXfrm>
        <a:off x="44679" y="3352788"/>
        <a:ext cx="1925680" cy="1041033"/>
      </dsp:txXfrm>
    </dsp:sp>
    <dsp:sp modelId="{10FC46C1-9A90-4646-ABB6-BE6837D0FD2F}">
      <dsp:nvSpPr>
        <dsp:cNvPr id="0" name=""/>
        <dsp:cNvSpPr/>
      </dsp:nvSpPr>
      <dsp:spPr>
        <a:xfrm rot="5400000">
          <a:off x="800180" y="4453854"/>
          <a:ext cx="414678" cy="497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574681"/>
            <a:satOff val="409"/>
            <a:lumOff val="321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>
            <a:solidFill>
              <a:schemeClr val="tx1"/>
            </a:solidFill>
          </a:endParaRPr>
        </a:p>
      </dsp:txBody>
      <dsp:txXfrm rot="-5400000">
        <a:off x="858236" y="4495322"/>
        <a:ext cx="298568" cy="290275"/>
      </dsp:txXfrm>
    </dsp:sp>
    <dsp:sp modelId="{5BFB4C50-D138-4B35-BCDD-0E2BF4A03B2F}">
      <dsp:nvSpPr>
        <dsp:cNvPr id="0" name=""/>
        <dsp:cNvSpPr/>
      </dsp:nvSpPr>
      <dsp:spPr>
        <a:xfrm>
          <a:off x="12291" y="4979114"/>
          <a:ext cx="1990456" cy="110580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solidFill>
                <a:schemeClr val="tx1"/>
              </a:solidFill>
            </a:rPr>
            <a:t>利用開始</a:t>
          </a:r>
        </a:p>
      </dsp:txBody>
      <dsp:txXfrm>
        <a:off x="44679" y="5011502"/>
        <a:ext cx="1925680" cy="1041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0F007-A8F1-43D8-8390-0F36B3DC5F53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736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ACB42-630D-4B14-BE82-4EC7BF8329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6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AC296-A5C3-4478-84E6-B81E20AD2163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233488"/>
            <a:ext cx="18748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89563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736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91339-9A8B-4A85-B73B-027D9E38F6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77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5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46D3-F97C-4B54-ADC3-63E3C5C91227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407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70C5E-95CD-4964-BD87-EB8B24B56B51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6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FBEA7-89DF-497B-973A-FF3AA04974AB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04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2E2CC-DFA8-4FF8-AE29-EC36CBABD28C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51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C6C9-708A-4A4B-AED7-8293FA78CD50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83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46A3-42A3-4A9E-B242-5807474DD3C7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45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9"/>
            <a:ext cx="290125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9"/>
            <a:ext cx="2915543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EB6D-70A1-4DF2-AE88-1DC7F06973D4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06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2C058-FAAB-44AE-B338-586B04935B0D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837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5724E-C5B3-4839-A3F7-F031EEB603B4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06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8FB8-AA43-4783-B5B3-32B5E74552F6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431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A3645-5276-4953-80D1-400B30648879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07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3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812E6-701C-4939-9E7B-41D4F21C92DE}" type="datetime1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3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3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123B0-32FF-4ED5-919A-50715912C2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96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71489" y="1316471"/>
            <a:ext cx="5915025" cy="682381"/>
          </a:xfrm>
        </p:spPr>
        <p:txBody>
          <a:bodyPr>
            <a:normAutofit/>
          </a:bodyPr>
          <a:lstStyle/>
          <a:p>
            <a:pPr algn="ctr"/>
            <a:r>
              <a:rPr lang="ja-JP" altLang="en-US" sz="2400" b="1" dirty="0">
                <a:latin typeface="07やさしさゴシックボールド" panose="02000600000000000000" pitchFamily="2" charset="-128"/>
                <a:ea typeface="07やさしさゴシックボールド" panose="02000600000000000000" pitchFamily="2" charset="-128"/>
              </a:rPr>
              <a:t>令和８年度学童クラブのご案内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48421942"/>
              </p:ext>
            </p:extLst>
          </p:nvPr>
        </p:nvGraphicFramePr>
        <p:xfrm>
          <a:off x="471491" y="3654327"/>
          <a:ext cx="2015039" cy="608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25182954"/>
              </p:ext>
            </p:extLst>
          </p:nvPr>
        </p:nvGraphicFramePr>
        <p:xfrm>
          <a:off x="2711433" y="8797343"/>
          <a:ext cx="3787775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775">
                  <a:extLst>
                    <a:ext uri="{9D8B030D-6E8A-4147-A177-3AD203B41FA5}">
                      <a16:colId xmlns:a16="http://schemas.microsoft.com/office/drawing/2014/main" val="1372788506"/>
                    </a:ext>
                  </a:extLst>
                </a:gridCol>
              </a:tblGrid>
              <a:tr h="815834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入学式前の４月１日からお使いいただけます。長期休みや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土曜日などの１日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保育の日はお弁当や水筒などを持たせてください。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295982"/>
                  </a:ext>
                </a:extLst>
              </a:tr>
            </a:tbl>
          </a:graphicData>
        </a:graphic>
      </p:graphicFrame>
      <p:sp>
        <p:nvSpPr>
          <p:cNvPr id="12" name="タイトル 6"/>
          <p:cNvSpPr txBox="1">
            <a:spLocks/>
          </p:cNvSpPr>
          <p:nvPr/>
        </p:nvSpPr>
        <p:spPr>
          <a:xfrm>
            <a:off x="471493" y="2296247"/>
            <a:ext cx="5915025" cy="682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学童クラブは、放課後や土曜日等に保護者の就労等により保育が必要な小学生を、保護者に代わって保育することにより、児童の健全育成を図ることを目的としています。</a:t>
            </a:r>
          </a:p>
        </p:txBody>
      </p:sp>
      <p:sp>
        <p:nvSpPr>
          <p:cNvPr id="8" name="タイトル 6"/>
          <p:cNvSpPr txBox="1">
            <a:spLocks/>
          </p:cNvSpPr>
          <p:nvPr/>
        </p:nvSpPr>
        <p:spPr>
          <a:xfrm>
            <a:off x="267370" y="3059537"/>
            <a:ext cx="2219161" cy="682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～利用までの流れ～</a:t>
            </a:r>
          </a:p>
        </p:txBody>
      </p:sp>
      <p:sp>
        <p:nvSpPr>
          <p:cNvPr id="9" name="タイトル 6"/>
          <p:cNvSpPr txBox="1">
            <a:spLocks/>
          </p:cNvSpPr>
          <p:nvPr/>
        </p:nvSpPr>
        <p:spPr>
          <a:xfrm>
            <a:off x="2598742" y="3555694"/>
            <a:ext cx="3787775" cy="12605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申請書と添付書類を合わせて提出してください。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新１年生は藤崎町役場住民課子育て支援係へ提出になります。</a:t>
            </a:r>
          </a:p>
        </p:txBody>
      </p:sp>
      <p:sp>
        <p:nvSpPr>
          <p:cNvPr id="11" name="タイトル 6"/>
          <p:cNvSpPr txBox="1">
            <a:spLocks/>
          </p:cNvSpPr>
          <p:nvPr/>
        </p:nvSpPr>
        <p:spPr>
          <a:xfrm>
            <a:off x="2711433" y="6771503"/>
            <a:ext cx="3787775" cy="1742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ご自宅に納付書が届きますので、利用開始前までにお支払いください。年間の登録料はお子さん１人につき</a:t>
            </a:r>
            <a:r>
              <a:rPr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3,000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円です。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11433" y="5375644"/>
            <a:ext cx="37877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藤崎町役場住民課子育て支援係から利用決定通知が届きます。ご利用前に注意事項等内容を確認いただき、学童クラブ利用の準備をお願いします。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3F59DC4-43E4-42C0-A161-323DC0F1F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623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88" y="727175"/>
            <a:ext cx="5915025" cy="1200951"/>
          </a:xfrm>
        </p:spPr>
        <p:txBody>
          <a:bodyPr>
            <a:normAutofit/>
          </a:bodyPr>
          <a:lstStyle/>
          <a:p>
            <a:r>
              <a:rPr lang="ja-JP" altLang="en-US" sz="2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手続について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765" y="1575412"/>
            <a:ext cx="6028470" cy="98894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ja-JP" altLang="en-US" sz="2200" u="sng" dirty="0"/>
              <a:t>１ 対象</a:t>
            </a:r>
            <a:endParaRPr lang="en-US" altLang="ja-JP" sz="2200" u="sng" dirty="0"/>
          </a:p>
          <a:p>
            <a:pPr marL="0" indent="0">
              <a:buNone/>
            </a:pPr>
            <a:r>
              <a:rPr lang="ja-JP" altLang="en-US" sz="2200" dirty="0"/>
              <a:t>　小学１～６年生の児童で、保護者が下記の利用要件を満たすご家庭。</a:t>
            </a:r>
            <a:endParaRPr lang="en-US" altLang="ja-JP" sz="2200" dirty="0"/>
          </a:p>
          <a:p>
            <a:endParaRPr lang="en-US" altLang="ja-JP" sz="2200" dirty="0"/>
          </a:p>
          <a:p>
            <a:pPr marL="0" indent="0">
              <a:buNone/>
            </a:pPr>
            <a:r>
              <a:rPr lang="ja-JP" altLang="en-US" sz="2200" u="sng" dirty="0"/>
              <a:t>２ 申請書類</a:t>
            </a:r>
            <a:endParaRPr lang="en-US" altLang="ja-JP" sz="2200" u="sng" dirty="0"/>
          </a:p>
          <a:p>
            <a:pPr marL="0" indent="0">
              <a:buNone/>
            </a:pPr>
            <a:r>
              <a:rPr lang="ja-JP" altLang="en-US" sz="2200" dirty="0"/>
              <a:t>　申請書と申請書裏面の児童台帳をご記入ください。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その他、利用要件に当てはまる添付書類もご用意ください。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1600" dirty="0"/>
              <a:t>　</a:t>
            </a:r>
            <a:r>
              <a:rPr lang="en-US" altLang="ja-JP" sz="1600" dirty="0"/>
              <a:t>	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　</a:t>
            </a:r>
            <a:endParaRPr lang="en-US" altLang="ja-JP" sz="14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endParaRPr lang="en-US" altLang="ja-JP" sz="1700" dirty="0"/>
          </a:p>
          <a:p>
            <a:pPr marL="0" indent="0">
              <a:buNone/>
            </a:pPr>
            <a:r>
              <a:rPr lang="en-US" altLang="ja-JP" sz="1700" dirty="0"/>
              <a:t>※</a:t>
            </a:r>
            <a:r>
              <a:rPr lang="ja-JP" altLang="en-US" sz="1700" dirty="0"/>
              <a:t>申請書について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1700" dirty="0"/>
              <a:t>　・</a:t>
            </a:r>
            <a:r>
              <a:rPr lang="ja-JP" altLang="en-US" sz="1700" u="sng" dirty="0"/>
              <a:t>町内</a:t>
            </a:r>
            <a:r>
              <a:rPr lang="ja-JP" altLang="en-US" sz="1700" dirty="0"/>
              <a:t>保育施設をご利用の方は保育施設経由でお届けいたします。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1700" dirty="0"/>
              <a:t>　・</a:t>
            </a:r>
            <a:r>
              <a:rPr lang="ja-JP" altLang="en-US" sz="1700" u="sng" dirty="0"/>
              <a:t>町外</a:t>
            </a:r>
            <a:r>
              <a:rPr lang="ja-JP" altLang="en-US" sz="1700" dirty="0"/>
              <a:t>保育施設をご利用の方は令和７年１２月５日（金）以降に町の</a:t>
            </a:r>
            <a:r>
              <a:rPr lang="en-US" altLang="ja-JP" sz="1700" dirty="0"/>
              <a:t>HP</a:t>
            </a:r>
            <a:r>
              <a:rPr lang="ja-JP" altLang="en-US" sz="1700" dirty="0"/>
              <a:t>からダウン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1700" dirty="0"/>
              <a:t>　　ロードいただくか、藤崎町役場住民課子育て支援係までお越しください。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800" dirty="0"/>
              <a:t>　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u="sng" dirty="0"/>
              <a:t>３ 申請受付</a:t>
            </a:r>
            <a:r>
              <a:rPr lang="ja-JP" altLang="en-US" sz="2200" dirty="0"/>
              <a:t>　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受付期間：令和７年１２月５日（金）～令和８年１月１６日（金）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受付場所：新１年生 　　　　　→ 藤崎町住民課子育て支援係へ提出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　　　　　新２年生～６年生　→ 現在利用中の学童クラブ施設へ提出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</a:t>
            </a:r>
            <a:r>
              <a:rPr lang="en-US" altLang="ja-JP" sz="2200" dirty="0"/>
              <a:t>※</a:t>
            </a:r>
            <a:r>
              <a:rPr lang="ja-JP" altLang="en-US" sz="2200" dirty="0"/>
              <a:t>兄姉で利用中のご家庭は、利用中の学童でまとめて提出も可能です。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</a:t>
            </a:r>
            <a:r>
              <a:rPr lang="en-US" altLang="ja-JP" sz="2200" dirty="0"/>
              <a:t>※</a:t>
            </a:r>
            <a:r>
              <a:rPr lang="ja-JP" altLang="en-US" sz="2200" dirty="0"/>
              <a:t>新２年生以降で初めて学童を利用される場合は、藤崎町住民課子育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　て支援係まで提出いただきますようお願いします。</a:t>
            </a:r>
            <a:endParaRPr lang="en-US" altLang="ja-JP" sz="2200" dirty="0"/>
          </a:p>
          <a:p>
            <a:pPr marL="0" indent="0">
              <a:buNone/>
            </a:pPr>
            <a:endParaRPr lang="en-US" altLang="ja-JP" sz="2200" dirty="0"/>
          </a:p>
          <a:p>
            <a:pPr marL="0" indent="0">
              <a:buNone/>
            </a:pPr>
            <a:r>
              <a:rPr lang="ja-JP" altLang="en-US" sz="2200" u="sng" dirty="0"/>
              <a:t>４ 登録料</a:t>
            </a:r>
            <a:endParaRPr lang="en-US" altLang="ja-JP" sz="2200" u="sng" dirty="0"/>
          </a:p>
          <a:p>
            <a:pPr marL="0" indent="0">
              <a:buNone/>
            </a:pPr>
            <a:r>
              <a:rPr lang="ja-JP" altLang="en-US" sz="2200" dirty="0"/>
              <a:t>　年間の登録料は</a:t>
            </a:r>
            <a:r>
              <a:rPr lang="en-US" altLang="ja-JP" sz="2200" dirty="0">
                <a:latin typeface="+mn-ea"/>
              </a:rPr>
              <a:t>3,000</a:t>
            </a:r>
            <a:r>
              <a:rPr lang="ja-JP" altLang="en-US" sz="2200" dirty="0"/>
              <a:t>円です。納付書は申込いただいた方へ郵送します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ので、期限までにお支払いをお願いいたします。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なお、年度途中に学童クラブの利用を中止等された場合、登録料の返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金はございませんので、ご了承ください。</a:t>
            </a:r>
            <a:endParaRPr lang="en-US" altLang="ja-JP" sz="2200" dirty="0"/>
          </a:p>
          <a:p>
            <a:pPr marL="0" indent="0">
              <a:buNone/>
            </a:pPr>
            <a:endParaRPr lang="en-US" altLang="ja-JP" sz="2200" u="sng" dirty="0"/>
          </a:p>
          <a:p>
            <a:pPr marL="0" indent="0">
              <a:buNone/>
            </a:pPr>
            <a:r>
              <a:rPr lang="ja-JP" altLang="en-US" sz="2200" u="sng" dirty="0"/>
              <a:t>５　その他</a:t>
            </a:r>
            <a:endParaRPr lang="en-US" altLang="ja-JP" sz="2200" u="sng" dirty="0"/>
          </a:p>
          <a:p>
            <a:pPr marL="0" indent="0">
              <a:buNone/>
            </a:pPr>
            <a:r>
              <a:rPr lang="ja-JP" altLang="en-US" sz="2200" dirty="0"/>
              <a:t>　令和</a:t>
            </a:r>
            <a:r>
              <a:rPr lang="en-US" altLang="ja-JP" sz="2200" dirty="0"/>
              <a:t>8</a:t>
            </a:r>
            <a:r>
              <a:rPr lang="ja-JP" altLang="en-US" sz="2200" dirty="0"/>
              <a:t>年度より、長期休み中におやつ・お弁当の提供が始まります。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おやつの料金は、</a:t>
            </a:r>
            <a:r>
              <a:rPr lang="en-US" altLang="ja-JP" sz="2200" dirty="0"/>
              <a:t>100</a:t>
            </a:r>
            <a:r>
              <a:rPr lang="ja-JP" altLang="en-US" sz="2200" dirty="0"/>
              <a:t>円</a:t>
            </a:r>
            <a:r>
              <a:rPr lang="en-US" altLang="ja-JP" sz="2200" dirty="0"/>
              <a:t>×</a:t>
            </a:r>
            <a:r>
              <a:rPr lang="ja-JP" altLang="en-US" sz="2200" dirty="0"/>
              <a:t>利用日数分で徴収予定です。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 dirty="0"/>
              <a:t>　お弁当は希望者のみ徴収予定です。</a:t>
            </a:r>
            <a:endParaRPr lang="en-US" altLang="ja-JP" sz="2200" dirty="0"/>
          </a:p>
          <a:p>
            <a:pPr marL="0" indent="0">
              <a:buNone/>
            </a:pPr>
            <a:r>
              <a:rPr lang="ja-JP" altLang="en-US" sz="2200"/>
              <a:t>　</a:t>
            </a:r>
            <a:r>
              <a:rPr lang="en-US" altLang="ja-JP" sz="2200"/>
              <a:t>※</a:t>
            </a:r>
            <a:r>
              <a:rPr lang="ja-JP" altLang="en-US" sz="2200" dirty="0"/>
              <a:t>詳細につきましては、改めてお知らせします。</a:t>
            </a:r>
            <a:endParaRPr lang="en-US" altLang="ja-JP" sz="22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420634"/>
              </p:ext>
            </p:extLst>
          </p:nvPr>
        </p:nvGraphicFramePr>
        <p:xfrm>
          <a:off x="592611" y="3089436"/>
          <a:ext cx="5672777" cy="228087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341734">
                  <a:extLst>
                    <a:ext uri="{9D8B030D-6E8A-4147-A177-3AD203B41FA5}">
                      <a16:colId xmlns:a16="http://schemas.microsoft.com/office/drawing/2014/main" val="1756453004"/>
                    </a:ext>
                  </a:extLst>
                </a:gridCol>
                <a:gridCol w="4331043">
                  <a:extLst>
                    <a:ext uri="{9D8B030D-6E8A-4147-A177-3AD203B41FA5}">
                      <a16:colId xmlns:a16="http://schemas.microsoft.com/office/drawing/2014/main" val="501858679"/>
                    </a:ext>
                  </a:extLst>
                </a:gridCol>
              </a:tblGrid>
              <a:tr h="309128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利用要件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添付書類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338280"/>
                  </a:ext>
                </a:extLst>
              </a:tr>
              <a:tr h="299572">
                <a:tc>
                  <a:txBody>
                    <a:bodyPr/>
                    <a:lstStyle/>
                    <a:p>
                      <a:r>
                        <a:rPr lang="ja-JP" altLang="en-US" sz="1200" dirty="0"/>
                        <a:t>就労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就労証明書</a:t>
                      </a:r>
                      <a:endParaRPr lang="en-US" altLang="ja-JP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182470"/>
                  </a:ext>
                </a:extLst>
              </a:tr>
              <a:tr h="299572">
                <a:tc>
                  <a:txBody>
                    <a:bodyPr/>
                    <a:lstStyle/>
                    <a:p>
                      <a:r>
                        <a:rPr lang="ja-JP" altLang="en-US" sz="1200" dirty="0"/>
                        <a:t>妊娠・出産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母子健康手帳（写）</a:t>
                      </a:r>
                      <a:endParaRPr lang="en-US" altLang="ja-JP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6362518"/>
                  </a:ext>
                </a:extLst>
              </a:tr>
              <a:tr h="46297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疾病・</a:t>
                      </a:r>
                      <a:r>
                        <a:rPr lang="ja-JP" altLang="en-US" sz="1200" dirty="0" err="1"/>
                        <a:t>障がい</a:t>
                      </a:r>
                      <a:endParaRPr lang="en-US" altLang="ja-JP" sz="12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介護・看護</a:t>
                      </a:r>
                      <a:endParaRPr lang="en-US" altLang="ja-JP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診断書、愛護（療育）手帳</a:t>
                      </a:r>
                      <a:r>
                        <a:rPr lang="ja-JP" altLang="en-US" sz="1200" dirty="0"/>
                        <a:t>（写）</a:t>
                      </a:r>
                      <a:r>
                        <a:rPr kumimoji="1" lang="ja-JP" altLang="en-US" sz="1200" dirty="0"/>
                        <a:t>、</a:t>
                      </a:r>
                      <a:endParaRPr kumimoji="1" lang="en-US" altLang="ja-JP" sz="1200" dirty="0"/>
                    </a:p>
                    <a:p>
                      <a:r>
                        <a:rPr kumimoji="1" lang="ja-JP" altLang="en-US" sz="1200" dirty="0"/>
                        <a:t>身体障害者手帳（写）、介護保険被保険者証</a:t>
                      </a:r>
                      <a:r>
                        <a:rPr lang="ja-JP" altLang="en-US" sz="1200" dirty="0"/>
                        <a:t>（写）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6166323"/>
                  </a:ext>
                </a:extLst>
              </a:tr>
              <a:tr h="29957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災害復旧</a:t>
                      </a: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罹災証明書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239042"/>
                  </a:ext>
                </a:extLst>
              </a:tr>
              <a:tr h="29957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求職活動</a:t>
                      </a: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申立書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1318470"/>
                  </a:ext>
                </a:extLst>
              </a:tr>
              <a:tr h="29957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/>
                        <a:t>就学</a:t>
                      </a: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在学証明書、学生証（写）、カリキュラム（写）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4162887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105118-2803-43C6-8094-387F0DB08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47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94" y="946833"/>
            <a:ext cx="5915025" cy="1243481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利用について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1493" y="1988818"/>
            <a:ext cx="5915025" cy="94273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1600" u="sng" dirty="0"/>
              <a:t>１ 利用時間</a:t>
            </a:r>
            <a:endParaRPr lang="en-US" altLang="ja-JP" sz="1600" u="sng" dirty="0"/>
          </a:p>
          <a:p>
            <a:pPr marL="0" indent="0">
              <a:buNone/>
            </a:pPr>
            <a:r>
              <a:rPr lang="ja-JP" altLang="en-US" sz="1600" dirty="0"/>
              <a:t>　学校開校日</a:t>
            </a:r>
            <a:r>
              <a:rPr lang="en-US" altLang="ja-JP" sz="1600" dirty="0"/>
              <a:t>			</a:t>
            </a:r>
            <a:r>
              <a:rPr lang="ja-JP" altLang="en-US" sz="1600" dirty="0"/>
              <a:t>→　放課後　～１９：００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土曜日、小学校休業日</a:t>
            </a:r>
            <a:r>
              <a:rPr lang="en-US" altLang="ja-JP" sz="1600" dirty="0"/>
              <a:t>	</a:t>
            </a:r>
            <a:r>
              <a:rPr lang="ja-JP" altLang="en-US" sz="1600" dirty="0"/>
              <a:t>→　７：３０～１９：００</a:t>
            </a:r>
            <a:endParaRPr lang="en-US" altLang="ja-JP" sz="1600" dirty="0"/>
          </a:p>
          <a:p>
            <a:pPr marL="0" indent="0">
              <a:buNone/>
            </a:pPr>
            <a:endParaRPr lang="en-US" altLang="ja-JP" sz="800" dirty="0"/>
          </a:p>
          <a:p>
            <a:pPr marL="0" indent="0">
              <a:buNone/>
            </a:pPr>
            <a:r>
              <a:rPr lang="ja-JP" altLang="en-US" sz="1600" u="sng" dirty="0"/>
              <a:t>２ 学童クラブの閉所日</a:t>
            </a:r>
            <a:endParaRPr lang="en-US" altLang="ja-JP" sz="1600" u="sng" dirty="0"/>
          </a:p>
          <a:p>
            <a:pPr marL="0" indent="0">
              <a:buNone/>
            </a:pPr>
            <a:r>
              <a:rPr lang="ja-JP" altLang="en-US" sz="1600" dirty="0"/>
              <a:t>　・日曜、祝日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・お盆期間（８月１３日 ～ ８月１５日）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・年末年始（１２月２９日 ～ １月３日）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・各小学校の運動会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・臨時休校日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・学習発表会</a:t>
            </a:r>
            <a:endParaRPr lang="en-US" altLang="ja-JP" sz="1600" dirty="0"/>
          </a:p>
          <a:p>
            <a:pPr marL="0" indent="0">
              <a:buNone/>
            </a:pPr>
            <a:endParaRPr lang="en-US" altLang="ja-JP" sz="800" dirty="0"/>
          </a:p>
          <a:p>
            <a:pPr marL="0" indent="0">
              <a:buNone/>
            </a:pPr>
            <a:r>
              <a:rPr lang="ja-JP" altLang="en-US" sz="1600" u="sng" dirty="0"/>
              <a:t>３ お子さんをお預かりできない日</a:t>
            </a:r>
            <a:endParaRPr lang="en-US" altLang="ja-JP" sz="1600" u="sng" dirty="0"/>
          </a:p>
          <a:p>
            <a:pPr marL="0" indent="0">
              <a:buNone/>
            </a:pPr>
            <a:r>
              <a:rPr lang="ja-JP" altLang="en-US" sz="1600" dirty="0"/>
              <a:t>　・発熱、咳があるとき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・病気やケガで学校を休んだとき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・学級閉鎖、学年閉鎖、学校閉鎖の期間中</a:t>
            </a:r>
            <a:endParaRPr lang="en-US" altLang="ja-JP" sz="1600" dirty="0"/>
          </a:p>
          <a:p>
            <a:pPr marL="0" indent="0">
              <a:buNone/>
            </a:pPr>
            <a:endParaRPr lang="en-US" altLang="ja-JP" sz="800" dirty="0"/>
          </a:p>
          <a:p>
            <a:pPr marL="0" indent="0">
              <a:buNone/>
            </a:pPr>
            <a:r>
              <a:rPr lang="ja-JP" altLang="en-US" sz="1600" u="sng" dirty="0"/>
              <a:t>４ 送迎について</a:t>
            </a:r>
            <a:endParaRPr lang="en-US" altLang="ja-JP" sz="1600" u="sng" dirty="0"/>
          </a:p>
          <a:p>
            <a:pPr marL="179388" lvl="1" indent="0">
              <a:lnSpc>
                <a:spcPct val="110000"/>
              </a:lnSpc>
              <a:buNone/>
            </a:pPr>
            <a:r>
              <a:rPr lang="ja-JP" altLang="en-US" sz="1600" dirty="0"/>
              <a:t>　学童クラブへの来所・帰宅は、保護者の送迎が原則です。</a:t>
            </a:r>
            <a:endParaRPr lang="en-US" altLang="ja-JP" sz="1600" dirty="0"/>
          </a:p>
          <a:p>
            <a:pPr marL="179388" lvl="1" indent="0">
              <a:lnSpc>
                <a:spcPct val="110000"/>
              </a:lnSpc>
              <a:buNone/>
            </a:pPr>
            <a:r>
              <a:rPr lang="ja-JP" altLang="en-US" sz="1600" dirty="0"/>
              <a:t>保護者以外の方が送迎をする場合、必ず連絡帳に個人名を記載して</a:t>
            </a:r>
            <a:r>
              <a:rPr lang="ja-JP" altLang="en-US" sz="1600"/>
              <a:t>ください。クラブ</a:t>
            </a:r>
            <a:r>
              <a:rPr lang="ja-JP" altLang="en-US" sz="1600" dirty="0"/>
              <a:t>の送迎に</a:t>
            </a:r>
            <a:r>
              <a:rPr lang="ja-JP" altLang="en-US" sz="1600"/>
              <a:t>ついては、個</a:t>
            </a:r>
            <a:r>
              <a:rPr lang="ja-JP" altLang="en-US" sz="1600" dirty="0"/>
              <a:t>人名でなくても可と</a:t>
            </a:r>
            <a:r>
              <a:rPr lang="ja-JP" altLang="en-US" sz="1600"/>
              <a:t>します。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</a:t>
            </a:r>
            <a:r>
              <a:rPr lang="en-US" altLang="ja-JP" sz="1400" dirty="0"/>
              <a:t>※</a:t>
            </a:r>
            <a:r>
              <a:rPr lang="ja-JP" altLang="en-US" sz="1400" dirty="0"/>
              <a:t>連絡帳は各クラブで用意します。</a:t>
            </a:r>
            <a:endParaRPr lang="en-US" altLang="ja-JP" sz="1400" dirty="0"/>
          </a:p>
          <a:p>
            <a:pPr marL="0" indent="0">
              <a:buNone/>
            </a:pPr>
            <a:endParaRPr lang="en-US" altLang="ja-JP" sz="800" dirty="0"/>
          </a:p>
          <a:p>
            <a:pPr marL="0" indent="0">
              <a:buNone/>
            </a:pPr>
            <a:r>
              <a:rPr lang="ja-JP" altLang="en-US" sz="1600" u="sng" dirty="0"/>
              <a:t>５ 変更の届出</a:t>
            </a:r>
            <a:endParaRPr lang="en-US" altLang="ja-JP" sz="1600" u="sng" dirty="0"/>
          </a:p>
          <a:p>
            <a:pPr marL="0" indent="0">
              <a:buNone/>
            </a:pPr>
            <a:r>
              <a:rPr lang="ja-JP" altLang="en-US" sz="1600" dirty="0"/>
              <a:t>　　次のいずれかに該当するときは、変更の届出が必要です。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・住所、氏名、家族構成、連絡先に変更があったとき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・保護者の勤務状態に変更があったとき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・学童クラブの利用を辞退するとき</a:t>
            </a:r>
            <a:endParaRPr lang="en-US" altLang="ja-JP" sz="1600" dirty="0"/>
          </a:p>
          <a:p>
            <a:pPr marL="0" indent="0">
              <a:buNone/>
            </a:pPr>
            <a:endParaRPr lang="en-US" altLang="ja-JP" sz="800" dirty="0"/>
          </a:p>
          <a:p>
            <a:pPr marL="0" indent="0">
              <a:buNone/>
            </a:pPr>
            <a:r>
              <a:rPr lang="ja-JP" altLang="en-US" sz="1600" u="sng" dirty="0"/>
              <a:t>６ 利用の取消し</a:t>
            </a:r>
            <a:endParaRPr lang="en-US" altLang="ja-JP" sz="1600" u="sng" dirty="0"/>
          </a:p>
          <a:p>
            <a:pPr marL="179388" indent="0">
              <a:lnSpc>
                <a:spcPct val="110000"/>
              </a:lnSpc>
              <a:buNone/>
            </a:pPr>
            <a:r>
              <a:rPr lang="ja-JP" altLang="en-US" sz="1600" dirty="0"/>
              <a:t>　他の児童の良好な利用を妨げる行為を繰り返したり、学童保育の管理運営上必要な指示に従わないときは、利用の許可を取り消します。</a:t>
            </a:r>
            <a:endParaRPr lang="en-US" altLang="ja-JP" sz="1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0CDDDB-1195-483A-8479-9B85CE9A7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119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31000" pressure="0"/>
                    </a14:imgEffect>
                    <a14:imgEffect>
                      <a14:saturation sa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8571">
            <a:off x="771199" y="8477378"/>
            <a:ext cx="2532145" cy="2271522"/>
          </a:xfrm>
          <a:prstGeom prst="rect">
            <a:avLst/>
          </a:prstGeom>
        </p:spPr>
      </p:pic>
      <p:pic>
        <p:nvPicPr>
          <p:cNvPr id="9" name="図 8" descr="ジャン坊くん(ネーム無し).jpg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3000"/>
                    </a14:imgEffect>
                    <a14:imgEffect>
                      <a14:brightnessContrast bright="74000" contras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40726" y="8481420"/>
            <a:ext cx="2916485" cy="235722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93" y="981867"/>
            <a:ext cx="5915025" cy="1211584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連絡について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695257"/>
              </p:ext>
            </p:extLst>
          </p:nvPr>
        </p:nvGraphicFramePr>
        <p:xfrm>
          <a:off x="522900" y="2255450"/>
          <a:ext cx="6017862" cy="302795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73638">
                  <a:extLst>
                    <a:ext uri="{9D8B030D-6E8A-4147-A177-3AD203B41FA5}">
                      <a16:colId xmlns:a16="http://schemas.microsoft.com/office/drawing/2014/main" val="960582650"/>
                    </a:ext>
                  </a:extLst>
                </a:gridCol>
                <a:gridCol w="1763238">
                  <a:extLst>
                    <a:ext uri="{9D8B030D-6E8A-4147-A177-3AD203B41FA5}">
                      <a16:colId xmlns:a16="http://schemas.microsoft.com/office/drawing/2014/main" val="3683633444"/>
                    </a:ext>
                  </a:extLst>
                </a:gridCol>
                <a:gridCol w="1443899">
                  <a:extLst>
                    <a:ext uri="{9D8B030D-6E8A-4147-A177-3AD203B41FA5}">
                      <a16:colId xmlns:a16="http://schemas.microsoft.com/office/drawing/2014/main" val="2215920813"/>
                    </a:ext>
                  </a:extLst>
                </a:gridCol>
                <a:gridCol w="1437087">
                  <a:extLst>
                    <a:ext uri="{9D8B030D-6E8A-4147-A177-3AD203B41FA5}">
                      <a16:colId xmlns:a16="http://schemas.microsoft.com/office/drawing/2014/main" val="270512678"/>
                    </a:ext>
                  </a:extLst>
                </a:gridCol>
              </a:tblGrid>
              <a:tr h="410259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学童クラブ名</a:t>
                      </a:r>
                      <a:endParaRPr kumimoji="1" lang="en-US" altLang="ja-JP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単位施設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対象学年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電話番号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3944199"/>
                  </a:ext>
                </a:extLst>
              </a:tr>
              <a:tr h="361136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藤崎小学校</a:t>
                      </a:r>
                      <a:endParaRPr kumimoji="1" lang="en-US" altLang="ja-JP" sz="1400" dirty="0"/>
                    </a:p>
                    <a:p>
                      <a:pPr algn="l"/>
                      <a:r>
                        <a:rPr kumimoji="1" lang="ja-JP" altLang="en-US" sz="1400" dirty="0"/>
                        <a:t>学童クラブ</a:t>
                      </a:r>
                      <a:endParaRPr kumimoji="1" lang="en-US" altLang="ja-JP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併設施設</a:t>
                      </a:r>
                      <a:endParaRPr kumimoji="1" lang="en-US" altLang="ja-JP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１・２年生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0172-75-3120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9151624"/>
                  </a:ext>
                </a:extLst>
              </a:tr>
              <a:tr h="3402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ふれあいずー</a:t>
                      </a:r>
                      <a:r>
                        <a:rPr kumimoji="1" lang="ja-JP" altLang="en-US" sz="1400" dirty="0" err="1"/>
                        <a:t>む</a:t>
                      </a:r>
                      <a:r>
                        <a:rPr kumimoji="1" lang="ja-JP" altLang="en-US" sz="1400" dirty="0"/>
                        <a:t>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３～６年生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070-4510-9431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18830"/>
                  </a:ext>
                </a:extLst>
              </a:tr>
              <a:tr h="350875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中央小学校</a:t>
                      </a:r>
                      <a:endParaRPr kumimoji="1" lang="en-US" altLang="ja-JP" sz="1400" dirty="0"/>
                    </a:p>
                    <a:p>
                      <a:pPr algn="l"/>
                      <a:r>
                        <a:rPr kumimoji="1" lang="ja-JP" altLang="en-US" sz="1400" dirty="0"/>
                        <a:t>学童クラブ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併設施設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１・２年生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0172-75-3406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2524422"/>
                  </a:ext>
                </a:extLst>
              </a:tr>
              <a:tr h="36150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特別教室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３～６年生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070-7604-0609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7050646"/>
                  </a:ext>
                </a:extLst>
              </a:tr>
              <a:tr h="341469">
                <a:tc rowSpan="3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常盤小学校</a:t>
                      </a:r>
                      <a:endParaRPr kumimoji="1" lang="en-US" altLang="ja-JP" sz="1400" dirty="0"/>
                    </a:p>
                    <a:p>
                      <a:pPr algn="l"/>
                      <a:r>
                        <a:rPr kumimoji="1" lang="ja-JP" altLang="en-US" sz="1400" dirty="0"/>
                        <a:t>学童クラブ</a:t>
                      </a:r>
                      <a:endParaRPr kumimoji="1" lang="en-US" altLang="ja-JP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併設施設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１年生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0172-65-3190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370513"/>
                  </a:ext>
                </a:extLst>
              </a:tr>
              <a:tr h="55766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常盤生涯学習</a:t>
                      </a:r>
                      <a:endParaRPr kumimoji="1" lang="en-US" altLang="ja-JP" sz="1400" dirty="0"/>
                    </a:p>
                    <a:p>
                      <a:r>
                        <a:rPr kumimoji="1" lang="ja-JP" altLang="en-US" sz="1400" dirty="0"/>
                        <a:t>文化会館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２・４～６年生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0172-65-3776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34235"/>
                  </a:ext>
                </a:extLst>
              </a:tr>
              <a:tr h="2929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特別教室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３年生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070-7604-0611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0579634"/>
                  </a:ext>
                </a:extLst>
              </a:tr>
            </a:tbl>
          </a:graphicData>
        </a:graphic>
      </p:graphicFrame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17031" y="5425496"/>
            <a:ext cx="6120699" cy="2073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700" dirty="0"/>
              <a:t>○お問合せ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1600" dirty="0"/>
              <a:t>　・利用申請に関すること</a:t>
            </a:r>
            <a:r>
              <a:rPr lang="en-US" altLang="ja-JP" sz="1600" dirty="0"/>
              <a:t>	</a:t>
            </a:r>
            <a:r>
              <a:rPr lang="ja-JP" altLang="en-US" sz="1600" dirty="0"/>
              <a:t>藤崎町住民課子育て支援係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				</a:t>
            </a:r>
            <a:r>
              <a:rPr lang="ja-JP" altLang="en-US" sz="1600" dirty="0"/>
              <a:t>☎ </a:t>
            </a:r>
            <a:r>
              <a:rPr lang="en-US" altLang="ja-JP" sz="1600" dirty="0"/>
              <a:t>0172-88-8184</a:t>
            </a:r>
          </a:p>
          <a:p>
            <a:pPr marL="0" indent="0">
              <a:buNone/>
            </a:pPr>
            <a:r>
              <a:rPr lang="ja-JP" altLang="en-US" sz="1600" dirty="0"/>
              <a:t>　・運営に関すること</a:t>
            </a:r>
            <a:r>
              <a:rPr lang="en-US" altLang="ja-JP" sz="1600" dirty="0"/>
              <a:t>		</a:t>
            </a:r>
            <a:r>
              <a:rPr lang="ja-JP" altLang="en-US" sz="1400" dirty="0"/>
              <a:t>シダックス大新東ヒューマンサービス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				</a:t>
            </a:r>
            <a:r>
              <a:rPr lang="ja-JP" altLang="en-US" sz="1600" dirty="0"/>
              <a:t>弘前事務所　中田　美央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                                                            </a:t>
            </a:r>
            <a:r>
              <a:rPr lang="ja-JP" altLang="en-US" sz="1600" dirty="0"/>
              <a:t>☎ </a:t>
            </a:r>
            <a:r>
              <a:rPr lang="en-US" altLang="ja-JP" sz="1600" dirty="0"/>
              <a:t>0172-29-1581</a:t>
            </a:r>
          </a:p>
          <a:p>
            <a:pPr marL="0" indent="0">
              <a:buNone/>
            </a:pPr>
            <a:endParaRPr lang="en-US" altLang="ja-JP" sz="1600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471488" y="7498845"/>
            <a:ext cx="5915025" cy="34892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700" dirty="0"/>
              <a:t>○ハグノート</a:t>
            </a:r>
            <a:endParaRPr lang="en-US" altLang="ja-JP" sz="1700" dirty="0"/>
          </a:p>
          <a:p>
            <a:pPr marL="0" indent="0">
              <a:buNone/>
            </a:pPr>
            <a:r>
              <a:rPr lang="ja-JP" altLang="en-US" sz="1600" dirty="0"/>
              <a:t>　学童だよりの配信や緊急連絡は専用アプリ「ハグノート」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でお知らせいたします。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ハグノート申請書について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・</a:t>
            </a:r>
            <a:r>
              <a:rPr lang="ja-JP" altLang="en-US" sz="1600" u="sng" dirty="0"/>
              <a:t>町内</a:t>
            </a:r>
            <a:r>
              <a:rPr lang="ja-JP" altLang="en-US" sz="1600" dirty="0"/>
              <a:t>保育施設をご利用の方は保育施設経由でお届けいたしま　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す。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・</a:t>
            </a:r>
            <a:r>
              <a:rPr lang="ja-JP" altLang="en-US" sz="1600" u="sng" dirty="0"/>
              <a:t>町外</a:t>
            </a:r>
            <a:r>
              <a:rPr lang="ja-JP" altLang="en-US" sz="1600" dirty="0"/>
              <a:t>保育施設をご利用の方は令和７年１２月５日（金）以降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に、藤崎町役場住民課子育て支援係までお越しください。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1600" dirty="0"/>
              <a:t>※</a:t>
            </a:r>
            <a:r>
              <a:rPr lang="ja-JP" altLang="en-US" sz="1600" dirty="0"/>
              <a:t>学童の申請書と併せて提出くださいますよう、お願いいたし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/>
              <a:t>　ます</a:t>
            </a:r>
            <a:r>
              <a:rPr lang="ja-JP" altLang="en-US" sz="1600" dirty="0"/>
              <a:t>。</a:t>
            </a:r>
            <a:endParaRPr lang="en-US" altLang="ja-JP" sz="1600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71482" y="1920771"/>
            <a:ext cx="6120699" cy="881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700" dirty="0"/>
              <a:t>○施設情報　</a:t>
            </a:r>
            <a:endParaRPr lang="en-US" altLang="ja-JP" sz="17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9B88464-C815-47A4-B4A7-1C147FCC6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23B0-32FF-4ED5-919A-50715912C2F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353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</TotalTime>
  <Words>1050</Words>
  <Application>Microsoft Office PowerPoint</Application>
  <PresentationFormat>ワイド画面</PresentationFormat>
  <Paragraphs>158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07やさしさゴシックボールド</vt:lpstr>
      <vt:lpstr>BIZ UDゴシック</vt:lpstr>
      <vt:lpstr>HG丸ｺﾞｼｯｸM-PRO</vt:lpstr>
      <vt:lpstr>游ゴシック</vt:lpstr>
      <vt:lpstr>Arial</vt:lpstr>
      <vt:lpstr>Calibri</vt:lpstr>
      <vt:lpstr>Calibri Light</vt:lpstr>
      <vt:lpstr>Office テーマ</vt:lpstr>
      <vt:lpstr>令和８年度学童クラブのご案内</vt:lpstr>
      <vt:lpstr>手続について</vt:lpstr>
      <vt:lpstr>利用について</vt:lpstr>
      <vt:lpstr>連絡について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setup</dc:creator>
  <cp:lastModifiedBy>情報系ユーザ</cp:lastModifiedBy>
  <cp:revision>97</cp:revision>
  <cp:lastPrinted>2025-11-28T01:06:57Z</cp:lastPrinted>
  <dcterms:created xsi:type="dcterms:W3CDTF">2024-10-11T07:38:34Z</dcterms:created>
  <dcterms:modified xsi:type="dcterms:W3CDTF">2025-11-28T02:47:41Z</dcterms:modified>
</cp:coreProperties>
</file>