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2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">
          <p15:clr>
            <a:srgbClr val="A4A3A4"/>
          </p15:clr>
        </p15:guide>
        <p15:guide id="2" pos="43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ユーザー" initials="W" lastIdx="1" clrIdx="0">
    <p:extLst>
      <p:ext uri="{19B8F6BF-5375-455C-9EA6-DF929625EA0E}">
        <p15:presenceInfo xmlns:p15="http://schemas.microsoft.com/office/powerpoint/2012/main" userId="Windows ユーザー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FE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595" autoAdjust="0"/>
  </p:normalViewPr>
  <p:slideViewPr>
    <p:cSldViewPr>
      <p:cViewPr varScale="1">
        <p:scale>
          <a:sx n="51" d="100"/>
          <a:sy n="51" d="100"/>
        </p:scale>
        <p:origin x="2412" y="96"/>
      </p:cViewPr>
      <p:guideLst>
        <p:guide orient="horz" pos="37"/>
        <p:guide pos="43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BF96A-F919-4088-8AFA-76128F119725}" type="datetime1">
              <a:rPr kumimoji="1" lang="ja-JP" altLang="en-US" sz="1400" smtClean="0">
                <a:latin typeface="ＭＳ Ｐゴシック" pitchFamily="50" charset="-128"/>
                <a:ea typeface="ＭＳ Ｐゴシック" pitchFamily="50" charset="-128"/>
              </a:rPr>
              <a:t>2022/5/13</a:t>
            </a:fld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371286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EBD13C7-DC9F-4A97-9ED4-5433BAF60D59}" type="datetime1">
              <a:rPr lang="ja-JP" altLang="en-US" smtClean="0"/>
              <a:t>2022/5/13</a:t>
            </a:fld>
            <a:endParaRPr lang="en-US" altLang="ja-JP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9613" y="739775"/>
            <a:ext cx="2776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1286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35E722-DCEB-4B9B-850A-0990A504E4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04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8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377169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330227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4778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188501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127026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 userDrawn="1"/>
        </p:nvSpPr>
        <p:spPr>
          <a:xfrm>
            <a:off x="6144285" y="59268"/>
            <a:ext cx="67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30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21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35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表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16011"/>
              </p:ext>
            </p:extLst>
          </p:nvPr>
        </p:nvGraphicFramePr>
        <p:xfrm>
          <a:off x="122363" y="98664"/>
          <a:ext cx="6624734" cy="944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0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39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市区町村</a:t>
                      </a:r>
                      <a:endParaRPr kumimoji="1" lang="en-US" altLang="ja-JP" sz="1400" dirty="0">
                        <a:latin typeface="+mn-ea"/>
                        <a:ea typeface="+mn-ea"/>
                      </a:endParaRPr>
                    </a:p>
                  </a:txBody>
                  <a:tcPr marL="91461" marR="91461" marT="45736" marB="45736" anchor="ctr"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藤崎町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61" marR="91461" marT="45736" marB="45736" anchor="ctr"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6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認定連携　創業支援　事業者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61" marR="91461" marT="45736" marB="45736" anchor="ctr"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藤崎町商工会、公益財団法人２１あおもり産業総合支援センター、青森県よろず支援拠点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61" marR="91461" marT="45736" marB="45736" anchor="ctr"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表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588189"/>
              </p:ext>
            </p:extLst>
          </p:nvPr>
        </p:nvGraphicFramePr>
        <p:xfrm>
          <a:off x="122363" y="5721783"/>
          <a:ext cx="6627911" cy="33442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27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4245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1200" dirty="0">
                        <a:solidFill>
                          <a:schemeClr val="tx1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91461" marR="91461" marT="45719" marB="4571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0" name="テキスト ボックス 6"/>
          <p:cNvSpPr txBox="1">
            <a:spLocks noChangeArrowheads="1"/>
          </p:cNvSpPr>
          <p:nvPr/>
        </p:nvSpPr>
        <p:spPr bwMode="auto">
          <a:xfrm>
            <a:off x="-88404" y="5724128"/>
            <a:ext cx="3229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400" b="1" dirty="0"/>
              <a:t>    ＜全体像＞　</a:t>
            </a:r>
            <a:endParaRPr lang="en-US" altLang="ja-JP" sz="1400" b="1" dirty="0"/>
          </a:p>
          <a:p>
            <a:pPr eaLnBrk="1" hangingPunct="1"/>
            <a:r>
              <a:rPr lang="ja-JP" altLang="en-US" sz="1400" b="1" dirty="0"/>
              <a:t>　　　　</a:t>
            </a:r>
            <a:r>
              <a:rPr lang="en-US" altLang="ja-JP" sz="1100" b="1" dirty="0"/>
              <a:t>※</a:t>
            </a:r>
            <a:r>
              <a:rPr lang="ja-JP" altLang="en-US" sz="1100" b="1" dirty="0"/>
              <a:t>下線は特定創業支援事業</a:t>
            </a:r>
          </a:p>
        </p:txBody>
      </p:sp>
      <p:sp>
        <p:nvSpPr>
          <p:cNvPr id="71" name="ドーナツ 70"/>
          <p:cNvSpPr/>
          <p:nvPr/>
        </p:nvSpPr>
        <p:spPr>
          <a:xfrm rot="20024604">
            <a:off x="1638709" y="6295417"/>
            <a:ext cx="3659819" cy="1406350"/>
          </a:xfrm>
          <a:prstGeom prst="donut">
            <a:avLst>
              <a:gd name="adj" fmla="val 714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2645117" y="7580399"/>
            <a:ext cx="1948608" cy="758703"/>
          </a:xfrm>
          <a:prstGeom prst="rect">
            <a:avLst/>
          </a:prstGeom>
          <a:gradFill>
            <a:gsLst>
              <a:gs pos="0">
                <a:srgbClr val="99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mpd="dbl"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5895" tIns="44665" rIns="85895" bIns="44665" anchor="ctr"/>
          <a:lstStyle/>
          <a:p>
            <a:pPr algn="l">
              <a:defRPr/>
            </a:pPr>
            <a:endParaRPr lang="en-US" altLang="ja-JP" sz="1200" dirty="0">
              <a:solidFill>
                <a:schemeClr val="tx1"/>
              </a:solidFill>
              <a:latin typeface="+mn-ea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・ワンストップ相談窓口の設置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・創業融資への信用保証料補給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3" name="角丸四角形 72"/>
          <p:cNvSpPr/>
          <p:nvPr/>
        </p:nvSpPr>
        <p:spPr bwMode="auto">
          <a:xfrm>
            <a:off x="3049912" y="7391374"/>
            <a:ext cx="1164052" cy="28098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藤崎町</a:t>
            </a:r>
            <a:endParaRPr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1087462" y="7237578"/>
            <a:ext cx="1377861" cy="639785"/>
          </a:xfrm>
          <a:prstGeom prst="rect">
            <a:avLst/>
          </a:prstGeom>
          <a:gradFill>
            <a:gsLst>
              <a:gs pos="0">
                <a:srgbClr val="99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5875">
            <a:solidFill>
              <a:srgbClr val="3399FF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5895" tIns="44665" rIns="85895" bIns="44665"/>
          <a:lstStyle/>
          <a:p>
            <a:pPr algn="l">
              <a:defRPr/>
            </a:pPr>
            <a:endParaRPr lang="en-US" altLang="ja-JP" sz="1000" dirty="0">
              <a:solidFill>
                <a:schemeClr val="tx1"/>
              </a:solidFill>
              <a:latin typeface="+mn-ea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・創業相談窓口設置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・税務経営指導</a:t>
            </a:r>
            <a:endParaRPr lang="en-US" altLang="ja-JP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5" name="角丸四角形 74"/>
          <p:cNvSpPr/>
          <p:nvPr/>
        </p:nvSpPr>
        <p:spPr bwMode="auto">
          <a:xfrm>
            <a:off x="1247317" y="7040148"/>
            <a:ext cx="998471" cy="3175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藤崎町商工会</a:t>
            </a:r>
            <a:endParaRPr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76" name="Rectangle 5"/>
          <p:cNvSpPr>
            <a:spLocks noChangeArrowheads="1"/>
          </p:cNvSpPr>
          <p:nvPr/>
        </p:nvSpPr>
        <p:spPr bwMode="auto">
          <a:xfrm>
            <a:off x="2623604" y="6084168"/>
            <a:ext cx="1784350" cy="738337"/>
          </a:xfrm>
          <a:prstGeom prst="rect">
            <a:avLst/>
          </a:prstGeom>
          <a:gradFill>
            <a:gsLst>
              <a:gs pos="0">
                <a:srgbClr val="99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5875">
            <a:solidFill>
              <a:srgbClr val="3399FF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5895" tIns="44665" rIns="85895" bIns="44665"/>
          <a:lstStyle/>
          <a:p>
            <a:pPr>
              <a:defRPr/>
            </a:pPr>
            <a:endParaRPr lang="en-US" altLang="ja-JP" sz="12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</a:t>
            </a:r>
            <a:r>
              <a:rPr lang="ja-JP" altLang="en-US" sz="1000" u="sng" dirty="0">
                <a:solidFill>
                  <a:schemeClr val="tx1"/>
                </a:solidFill>
                <a:latin typeface="Calibri" pitchFamily="34" charset="0"/>
              </a:rPr>
              <a:t>伴走型個別相談</a:t>
            </a:r>
            <a:endParaRPr lang="en-US" altLang="ja-JP" sz="1000" u="sng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・情報提供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・専門家派遣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7" name="角丸四角形 76"/>
          <p:cNvSpPr/>
          <p:nvPr/>
        </p:nvSpPr>
        <p:spPr bwMode="auto">
          <a:xfrm>
            <a:off x="2666832" y="5920865"/>
            <a:ext cx="1705403" cy="3175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公益財団法人２１あおもり産業総合支援センター</a:t>
            </a:r>
            <a:endParaRPr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78" name="ストライプ矢印 77"/>
          <p:cNvSpPr/>
          <p:nvPr/>
        </p:nvSpPr>
        <p:spPr>
          <a:xfrm rot="16200000">
            <a:off x="3314084" y="8175200"/>
            <a:ext cx="369886" cy="494349"/>
          </a:xfrm>
          <a:prstGeom prst="stripedRightArrow">
            <a:avLst>
              <a:gd name="adj1" fmla="val 50400"/>
              <a:gd name="adj2" fmla="val 52948"/>
            </a:avLst>
          </a:prstGeom>
          <a:solidFill>
            <a:schemeClr val="accent1">
              <a:lumMod val="9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2" name="テキスト ボックス 115"/>
          <p:cNvSpPr txBox="1">
            <a:spLocks noChangeArrowheads="1"/>
          </p:cNvSpPr>
          <p:nvPr/>
        </p:nvSpPr>
        <p:spPr bwMode="auto">
          <a:xfrm>
            <a:off x="2421963" y="8638575"/>
            <a:ext cx="2197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800" b="1" dirty="0">
                <a:solidFill>
                  <a:srgbClr val="FF0000"/>
                </a:solidFill>
              </a:rPr>
              <a:t>創業希望者、創業者</a:t>
            </a:r>
          </a:p>
        </p:txBody>
      </p:sp>
      <p:sp>
        <p:nvSpPr>
          <p:cNvPr id="83" name="Rectangle 5"/>
          <p:cNvSpPr>
            <a:spLocks noChangeArrowheads="1"/>
          </p:cNvSpPr>
          <p:nvPr/>
        </p:nvSpPr>
        <p:spPr bwMode="auto">
          <a:xfrm>
            <a:off x="4707395" y="6500715"/>
            <a:ext cx="1656079" cy="549275"/>
          </a:xfrm>
          <a:prstGeom prst="rect">
            <a:avLst/>
          </a:prstGeom>
          <a:gradFill>
            <a:gsLst>
              <a:gs pos="0">
                <a:srgbClr val="99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5875">
            <a:solidFill>
              <a:srgbClr val="3399FF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5895" tIns="44665" rIns="85895" bIns="44665"/>
          <a:lstStyle/>
          <a:p>
            <a:pPr algn="l">
              <a:defRPr/>
            </a:pP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</a:t>
            </a:r>
            <a:r>
              <a:rPr lang="ja-JP" altLang="en-US" sz="1000" u="sng" dirty="0">
                <a:solidFill>
                  <a:schemeClr val="tx1"/>
                </a:solidFill>
                <a:latin typeface="Calibri" pitchFamily="34" charset="0"/>
              </a:rPr>
              <a:t>よろず出張相談</a:t>
            </a:r>
            <a:endParaRPr lang="en-US" altLang="ja-JP" sz="1000" u="sng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endParaRPr lang="en-US" altLang="ja-JP" sz="1200" u="sng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endParaRPr lang="en-US" altLang="ja-JP" sz="12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ja-JP" altLang="en-US" sz="1050" b="1" dirty="0">
                <a:solidFill>
                  <a:schemeClr val="tx1"/>
                </a:solidFill>
                <a:latin typeface="Calibri" pitchFamily="34" charset="0"/>
              </a:rPr>
              <a:t>　　　　　</a:t>
            </a:r>
            <a:endParaRPr lang="en-US" altLang="ja-JP" sz="1050" b="1" u="sng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4" name="角丸四角形 83"/>
          <p:cNvSpPr/>
          <p:nvPr/>
        </p:nvSpPr>
        <p:spPr bwMode="auto">
          <a:xfrm>
            <a:off x="4836953" y="6287211"/>
            <a:ext cx="1452572" cy="3175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青森県よろず支援拠点</a:t>
            </a:r>
            <a:endParaRPr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85" name="Rectangle 5"/>
          <p:cNvSpPr>
            <a:spLocks noChangeArrowheads="1"/>
          </p:cNvSpPr>
          <p:nvPr/>
        </p:nvSpPr>
        <p:spPr bwMode="auto">
          <a:xfrm>
            <a:off x="4591258" y="8210758"/>
            <a:ext cx="1888352" cy="802717"/>
          </a:xfrm>
          <a:prstGeom prst="rect">
            <a:avLst/>
          </a:prstGeom>
          <a:gradFill>
            <a:gsLst>
              <a:gs pos="0">
                <a:srgbClr val="CCFFCC"/>
              </a:gs>
              <a:gs pos="50000">
                <a:schemeClr val="bg1"/>
              </a:gs>
              <a:gs pos="100000">
                <a:schemeClr val="bg1"/>
              </a:gs>
            </a:gsLst>
            <a:lin ang="5400000" scaled="0"/>
          </a:gradFill>
          <a:ln w="15875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5895" tIns="44665" rIns="85895" bIns="44665"/>
          <a:lstStyle/>
          <a:p>
            <a:pPr algn="l">
              <a:defRPr/>
            </a:pPr>
            <a:endParaRPr lang="en-US" altLang="ja-JP" sz="105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・藤崎町特別保証制度との連携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・窓口による創業相談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ja-JP" altLang="en-US" sz="1000" dirty="0">
                <a:solidFill>
                  <a:schemeClr val="tx1"/>
                </a:solidFill>
                <a:latin typeface="Calibri" pitchFamily="34" charset="0"/>
              </a:rPr>
              <a:t>・各種補助等のサポート</a:t>
            </a:r>
            <a:endParaRPr lang="en-US" altLang="ja-JP" sz="1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6" name="角丸四角形 85"/>
          <p:cNvSpPr/>
          <p:nvPr/>
        </p:nvSpPr>
        <p:spPr bwMode="auto">
          <a:xfrm>
            <a:off x="4800029" y="7854687"/>
            <a:ext cx="1377903" cy="51163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青森県信用保証協会</a:t>
            </a:r>
            <a:endParaRPr lang="en-US" altLang="ja-JP" sz="10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solidFill>
                  <a:schemeClr val="tx1"/>
                </a:solidFill>
              </a:rPr>
              <a:t>地域金融機関</a:t>
            </a:r>
            <a:endParaRPr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87" name="二方向矢印 86"/>
          <p:cNvSpPr/>
          <p:nvPr/>
        </p:nvSpPr>
        <p:spPr bwMode="auto">
          <a:xfrm rot="16200000">
            <a:off x="4755295" y="6983947"/>
            <a:ext cx="546723" cy="1164052"/>
          </a:xfrm>
          <a:prstGeom prst="leftUpArrow">
            <a:avLst>
              <a:gd name="adj1" fmla="val 39536"/>
              <a:gd name="adj2" fmla="val 34594"/>
              <a:gd name="adj3" fmla="val 34951"/>
            </a:avLst>
          </a:prstGeom>
          <a:solidFill>
            <a:schemeClr val="bg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342900" indent="-342900"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88" name="正方形/長方形 125"/>
          <p:cNvSpPr>
            <a:spLocks noChangeArrowheads="1"/>
          </p:cNvSpPr>
          <p:nvPr/>
        </p:nvSpPr>
        <p:spPr bwMode="auto">
          <a:xfrm>
            <a:off x="4826944" y="7371911"/>
            <a:ext cx="470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 b="1" dirty="0"/>
              <a:t>連 携</a:t>
            </a:r>
          </a:p>
        </p:txBody>
      </p:sp>
      <p:graphicFrame>
        <p:nvGraphicFramePr>
          <p:cNvPr id="93" name="表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423912"/>
              </p:ext>
            </p:extLst>
          </p:nvPr>
        </p:nvGraphicFramePr>
        <p:xfrm>
          <a:off x="115888" y="1187624"/>
          <a:ext cx="6625480" cy="1188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4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0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265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+mn-ea"/>
                          <a:ea typeface="+mn-ea"/>
                        </a:rPr>
                        <a:t>概　要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61" marR="91461" marT="45721" marB="45721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200" baseline="0" dirty="0">
                          <a:latin typeface="+mn-ea"/>
                          <a:ea typeface="+mn-ea"/>
                        </a:rPr>
                        <a:t>　藤崎町</a:t>
                      </a:r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においては、これまで信用保証料補給による創業支援を行なってきたが、本計画により、藤崎町及び支援機関の連携体制を整備するとともに、ワンストップ相談窓口を設置し、創業希望者に対する伴走型の支援を実施することで年間８件の創業の実現を目指します。</a:t>
                      </a:r>
                      <a:endParaRPr lang="en-US" altLang="ja-JP" sz="1200" dirty="0">
                        <a:latin typeface="+mn-ea"/>
                        <a:ea typeface="+mn-ea"/>
                      </a:endParaRPr>
                    </a:p>
                    <a:p>
                      <a:r>
                        <a:rPr lang="ja-JP" altLang="en-US" sz="1200" dirty="0">
                          <a:latin typeface="+mn-ea"/>
                          <a:ea typeface="+mn-ea"/>
                        </a:rPr>
                        <a:t>令和４年度から令和９年度にかけて、創業希望者に対して「窓口相談」「創業融資への保証料補給」等による支援を実施します。</a:t>
                      </a:r>
                      <a:endParaRPr lang="en-US" altLang="ja-JP" sz="1200" dirty="0">
                        <a:latin typeface="+mn-ea"/>
                        <a:ea typeface="+mn-ea"/>
                      </a:endParaRPr>
                    </a:p>
                  </a:txBody>
                  <a:tcPr marL="91461" marR="91461" marT="45721" marB="4572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4" name="表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22739"/>
              </p:ext>
            </p:extLst>
          </p:nvPr>
        </p:nvGraphicFramePr>
        <p:xfrm>
          <a:off x="116632" y="3012722"/>
          <a:ext cx="6617319" cy="2639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3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3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93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HG丸ｺﾞｼｯｸM-PRO" pitchFamily="50" charset="-128"/>
                          <a:ea typeface="HG丸ｺﾞｼｯｸM-PRO" pitchFamily="50" charset="-128"/>
                        </a:rPr>
                        <a:t>特徴</a:t>
                      </a:r>
                    </a:p>
                  </a:txBody>
                  <a:tcPr marL="91461" marR="91461" marT="45694" marB="45694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　藤崎町では、ビジネスモデルの構築、資金調達など創業に必要となる要素に応じて、関係機関の強みを生かした適切な創業支援の提供を行います。</a:t>
                      </a:r>
                    </a:p>
                  </a:txBody>
                  <a:tcPr marL="91461" marR="91461" marT="45694" marB="4569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05130"/>
              </p:ext>
            </p:extLst>
          </p:nvPr>
        </p:nvGraphicFramePr>
        <p:xfrm>
          <a:off x="113457" y="2483768"/>
          <a:ext cx="6625480" cy="3841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4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0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1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年間目標数</a:t>
                      </a:r>
                    </a:p>
                  </a:txBody>
                  <a:tcPr marL="91461" marR="91461" marT="45721" marB="45721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創業支援対象者数：１６件　　　　　　　　創業者数：８件</a:t>
                      </a:r>
                      <a:endParaRPr lang="en-US" altLang="ja-JP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61" marR="91461" marT="45721" marB="4572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矢印: 右 3">
            <a:extLst>
              <a:ext uri="{FF2B5EF4-FFF2-40B4-BE49-F238E27FC236}">
                <a16:creationId xmlns:a16="http://schemas.microsoft.com/office/drawing/2014/main" id="{5E0CB852-0C7A-47E9-9C0A-330E36351164}"/>
              </a:ext>
            </a:extLst>
          </p:cNvPr>
          <p:cNvSpPr/>
          <p:nvPr/>
        </p:nvSpPr>
        <p:spPr>
          <a:xfrm>
            <a:off x="1181402" y="3499328"/>
            <a:ext cx="5505834" cy="208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FEBEB2-DE09-4D01-8104-3F3877DA14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509233"/>
              </p:ext>
            </p:extLst>
          </p:nvPr>
        </p:nvGraphicFramePr>
        <p:xfrm>
          <a:off x="1162013" y="3777567"/>
          <a:ext cx="5544613" cy="1806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431">
                  <a:extLst>
                    <a:ext uri="{9D8B030D-6E8A-4147-A177-3AD203B41FA5}">
                      <a16:colId xmlns:a16="http://schemas.microsoft.com/office/drawing/2014/main" val="487776633"/>
                    </a:ext>
                  </a:extLst>
                </a:gridCol>
                <a:gridCol w="473420">
                  <a:extLst>
                    <a:ext uri="{9D8B030D-6E8A-4147-A177-3AD203B41FA5}">
                      <a16:colId xmlns:a16="http://schemas.microsoft.com/office/drawing/2014/main" val="425479747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12894651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55418453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5610707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53184709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2373813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5608546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125855690"/>
                    </a:ext>
                  </a:extLst>
                </a:gridCol>
                <a:gridCol w="541322">
                  <a:extLst>
                    <a:ext uri="{9D8B030D-6E8A-4147-A177-3AD203B41FA5}">
                      <a16:colId xmlns:a16="http://schemas.microsoft.com/office/drawing/2014/main" val="566848583"/>
                    </a:ext>
                  </a:extLst>
                </a:gridCol>
              </a:tblGrid>
              <a:tr h="390658"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1.</a:t>
                      </a:r>
                      <a:r>
                        <a:rPr kumimoji="1" lang="ja-JP" altLang="en-US" sz="500" u="sng" dirty="0"/>
                        <a:t>地域資源の活用</a:t>
                      </a:r>
                      <a:endParaRPr kumimoji="1" lang="en-US" altLang="ja-JP" sz="500" u="sng" dirty="0"/>
                    </a:p>
                    <a:p>
                      <a:endParaRPr kumimoji="1" lang="ja-JP" altLang="en-US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2.</a:t>
                      </a:r>
                      <a:r>
                        <a:rPr kumimoji="1" lang="ja-JP" altLang="en-US" sz="500" u="sng" dirty="0"/>
                        <a:t>ターゲット市場の見つけ方</a:t>
                      </a:r>
                      <a:endParaRPr kumimoji="1" lang="en-US" altLang="ja-JP" sz="5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3.</a:t>
                      </a:r>
                      <a:r>
                        <a:rPr kumimoji="1" lang="ja-JP" altLang="en-US" sz="500" u="sng" dirty="0"/>
                        <a:t>ビジネスモデルの構築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4.</a:t>
                      </a:r>
                      <a:r>
                        <a:rPr kumimoji="1" lang="ja-JP" altLang="en-US" sz="500" u="sng" dirty="0"/>
                        <a:t>売れる商品・サービスの作り方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5.</a:t>
                      </a:r>
                      <a:r>
                        <a:rPr kumimoji="1" lang="ja-JP" altLang="en-US" sz="500" u="sng" dirty="0"/>
                        <a:t>適正な価格の設定と効果的な販売方法について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6.</a:t>
                      </a:r>
                      <a:r>
                        <a:rPr kumimoji="1" lang="ja-JP" altLang="en-US" sz="500" u="sng" dirty="0"/>
                        <a:t>資金調達、資金相談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7.</a:t>
                      </a:r>
                      <a:r>
                        <a:rPr kumimoji="1" lang="ja-JP" altLang="en-US" sz="500" u="sng" dirty="0"/>
                        <a:t>事業計画書の作成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8.</a:t>
                      </a:r>
                      <a:r>
                        <a:rPr kumimoji="1" lang="ja-JP" altLang="en-US" sz="500" u="sng" dirty="0"/>
                        <a:t>許認可、手続き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500" u="sng" dirty="0"/>
                        <a:t>9.</a:t>
                      </a:r>
                      <a:r>
                        <a:rPr kumimoji="1" lang="ja-JP" altLang="en-US" sz="500" u="sng" dirty="0"/>
                        <a:t>創業後のフォロー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296145"/>
                  </a:ext>
                </a:extLst>
              </a:tr>
              <a:tr h="32179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dirty="0"/>
                        <a:t>藤崎町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760690"/>
                  </a:ext>
                </a:extLst>
              </a:tr>
              <a:tr h="35416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dirty="0"/>
                        <a:t>藤崎町商工会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78186"/>
                  </a:ext>
                </a:extLst>
              </a:tr>
              <a:tr h="3861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600" dirty="0"/>
                        <a:t>21</a:t>
                      </a:r>
                      <a:r>
                        <a:rPr kumimoji="1" lang="ja-JP" altLang="en-US" sz="600" dirty="0"/>
                        <a:t>あおもり産業総合支援センター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586022"/>
                  </a:ext>
                </a:extLst>
              </a:tr>
              <a:tr h="35416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dirty="0"/>
                        <a:t>青森県よろず支援拠点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 panose="020B0600070205080204" pitchFamily="50" charset="-128"/>
                          <a:cs typeface="+mn-cs"/>
                        </a:rPr>
                        <a:t>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59032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213984B-132A-4633-947D-330A3F99E739}"/>
              </a:ext>
            </a:extLst>
          </p:cNvPr>
          <p:cNvSpPr txBox="1"/>
          <p:nvPr/>
        </p:nvSpPr>
        <p:spPr>
          <a:xfrm>
            <a:off x="3012394" y="3499837"/>
            <a:ext cx="49604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/>
              <a:t>創業前</a:t>
            </a:r>
            <a:endParaRPr kumimoji="1" lang="en-US" altLang="ja-JP" sz="800" b="1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5330167-8ADE-44A4-AF13-6B18C2C7E282}"/>
              </a:ext>
            </a:extLst>
          </p:cNvPr>
          <p:cNvSpPr txBox="1"/>
          <p:nvPr/>
        </p:nvSpPr>
        <p:spPr>
          <a:xfrm>
            <a:off x="6021288" y="3493906"/>
            <a:ext cx="49604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/>
              <a:t>創業後</a:t>
            </a:r>
          </a:p>
        </p:txBody>
      </p:sp>
    </p:spTree>
    <p:extLst>
      <p:ext uri="{BB962C8B-B14F-4D97-AF65-F5344CB8AC3E}">
        <p14:creationId xmlns:p14="http://schemas.microsoft.com/office/powerpoint/2010/main" val="211547361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224</Words>
  <Application>Microsoft Office PowerPoint</Application>
  <PresentationFormat>画面に合わせる (4:3)</PresentationFormat>
  <Paragraphs>81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blank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情報系ユーザ</cp:lastModifiedBy>
  <cp:revision>38</cp:revision>
  <cp:lastPrinted>2022-05-13T07:46:13Z</cp:lastPrinted>
  <dcterms:modified xsi:type="dcterms:W3CDTF">2022-05-13T07:47:42Z</dcterms:modified>
</cp:coreProperties>
</file>